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B Mitra" panose="00000400000000000000" pitchFamily="2" charset="-78"/>
      <p:regular r:id="rId37"/>
      <p:bold r:id="rId38"/>
    </p:embeddedFont>
    <p:embeddedFont>
      <p:font typeface="B Nazanin" panose="00000400000000000000" pitchFamily="2" charset="-78"/>
      <p:regular r:id="rId39"/>
      <p:bold r:id="rId40"/>
    </p:embeddedFont>
    <p:embeddedFont>
      <p:font typeface="B Titr" panose="00000700000000000000" pitchFamily="2" charset="-78"/>
      <p:bold r:id="rId41"/>
    </p:embeddedFont>
    <p:embeddedFont>
      <p:font typeface="Nuni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2" d="100"/>
          <a:sy n="142" d="100"/>
        </p:scale>
        <p:origin x="-13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899486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gamasutra.com/view/news/125417/Opinion_Why_Do_Games_Publishers_Exist.ph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insidejobs.com/careers/game-publish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680350" y="1822825"/>
            <a:ext cx="5539800" cy="14481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sz="3200" dirty="0">
                <a:latin typeface="Calibri"/>
                <a:ea typeface="Calibri"/>
                <a:cs typeface="B Titr" panose="00000700000000000000" pitchFamily="2" charset="-78"/>
                <a:sym typeface="Calibri"/>
              </a:rPr>
              <a:t>تعریف بسته حمایتی از ناشران ایرانی برای نشر بین المللی بازی ها</a:t>
            </a:r>
            <a:endParaRPr sz="3200" dirty="0">
              <a:latin typeface="Calibri"/>
              <a:ea typeface="Calibri"/>
              <a:cs typeface="B Titr" panose="00000700000000000000" pitchFamily="2" charset="-78"/>
              <a:sym typeface="Calibri"/>
            </a:endParaRPr>
          </a:p>
        </p:txBody>
      </p:sp>
      <p:pic>
        <p:nvPicPr>
          <p:cNvPr id="130" name="Shape 130"/>
          <p:cNvPicPr preferRelativeResize="0"/>
          <p:nvPr/>
        </p:nvPicPr>
        <p:blipFill>
          <a:blip r:embed="rId3">
            <a:alphaModFix/>
          </a:blip>
          <a:stretch>
            <a:fillRect/>
          </a:stretch>
        </p:blipFill>
        <p:spPr>
          <a:xfrm>
            <a:off x="3990526" y="309500"/>
            <a:ext cx="1097650" cy="1264750"/>
          </a:xfrm>
          <a:prstGeom prst="rect">
            <a:avLst/>
          </a:prstGeom>
          <a:noFill/>
          <a:ln>
            <a:noFill/>
          </a:ln>
        </p:spPr>
      </p:pic>
      <p:sp>
        <p:nvSpPr>
          <p:cNvPr id="2" name="Subtitle 1"/>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عناوین حمایت های پیش از عرضه محصول</a:t>
            </a:r>
            <a:endParaRPr dirty="0">
              <a:latin typeface="Calibri"/>
              <a:ea typeface="Calibri"/>
              <a:cs typeface="B Titr" panose="00000700000000000000" pitchFamily="2" charset="-78"/>
              <a:sym typeface="Calibri"/>
            </a:endParaRPr>
          </a:p>
        </p:txBody>
      </p:sp>
      <p:sp>
        <p:nvSpPr>
          <p:cNvPr id="183" name="Shape 18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حمایت 10.000 دلاری برای کار با PR Agency ها پیش از عرضه محصول</a:t>
            </a:r>
            <a:endParaRPr dirty="0">
              <a:cs typeface="B Nazanin" panose="00000400000000000000"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عناوین حمایت های پس از عرضه محصول</a:t>
            </a:r>
            <a:endParaRPr dirty="0">
              <a:latin typeface="Calibri"/>
              <a:ea typeface="Calibri"/>
              <a:cs typeface="B Titr" panose="00000700000000000000" pitchFamily="2" charset="-78"/>
              <a:sym typeface="Calibri"/>
            </a:endParaRPr>
          </a:p>
        </p:txBody>
      </p:sp>
      <p:sp>
        <p:nvSpPr>
          <p:cNvPr id="189" name="Shape 189"/>
          <p:cNvSpPr txBox="1">
            <a:spLocks noGrp="1"/>
          </p:cNvSpPr>
          <p:nvPr>
            <p:ph type="body" idx="1"/>
          </p:nvPr>
        </p:nvSpPr>
        <p:spPr>
          <a:xfrm>
            <a:off x="819150" y="1990725"/>
            <a:ext cx="7505700" cy="869057"/>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Char char="●"/>
            </a:pPr>
            <a:r>
              <a:rPr lang="en" dirty="0">
                <a:cs typeface="B Nazanin" panose="00000400000000000000" pitchFamily="2" charset="-78"/>
              </a:rPr>
              <a:t>در صورت فروش بالاتر از کف 20 هزار دلار به اندازه 3 درصد مجموع فروش محصول در طی 1 سال پس از عرضه محصول</a:t>
            </a:r>
            <a:endParaRPr dirty="0">
              <a:cs typeface="B Nazanin" panose="00000400000000000000" pitchFamily="2" charset="-78"/>
            </a:endParaRPr>
          </a:p>
          <a:p>
            <a:pPr marL="457200" lvl="0" indent="-311150" algn="r" rtl="1">
              <a:spcBef>
                <a:spcPts val="1600"/>
              </a:spcBef>
              <a:spcAft>
                <a:spcPts val="0"/>
              </a:spcAft>
              <a:buSzPts val="1300"/>
              <a:buChar char="●"/>
            </a:pPr>
            <a:r>
              <a:rPr lang="en" dirty="0" smtClean="0">
                <a:cs typeface="B Nazanin" panose="00000400000000000000" pitchFamily="2" charset="-78"/>
              </a:rPr>
              <a:t>این </a:t>
            </a:r>
            <a:r>
              <a:rPr lang="en" dirty="0">
                <a:cs typeface="B Nazanin" panose="00000400000000000000" pitchFamily="2" charset="-78"/>
              </a:rPr>
              <a:t>حمایت تا سقف 100 هزار دلار برای یک محصول انجام خواهد گرفت.</a:t>
            </a:r>
            <a:endParaRPr dirty="0">
              <a:cs typeface="B Nazanin" panose="00000400000000000000" pitchFamily="2" charset="-78"/>
            </a:endParaRPr>
          </a:p>
          <a:p>
            <a:pPr marL="0" lvl="0" indent="0" algn="r" rtl="1">
              <a:spcBef>
                <a:spcPts val="1600"/>
              </a:spcBef>
              <a:spcAft>
                <a:spcPts val="1600"/>
              </a:spcAft>
              <a:buNone/>
            </a:pPr>
            <a:endParaRPr dirty="0">
              <a:cs typeface="B Nazanin" panose="00000400000000000000"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19150" y="221855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b="1" dirty="0">
                <a:latin typeface="Calibri"/>
                <a:ea typeface="Calibri"/>
                <a:cs typeface="B Titr" panose="00000700000000000000" pitchFamily="2" charset="-78"/>
                <a:sym typeface="Calibri"/>
              </a:rPr>
              <a:t>بسته حمایتی برای محصولات موبایلی F2P</a:t>
            </a:r>
            <a:endParaRPr b="1" dirty="0">
              <a:latin typeface="Calibri"/>
              <a:ea typeface="Calibri"/>
              <a:cs typeface="B Titr" panose="00000700000000000000" pitchFamily="2" charset="-78"/>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عناوین حمایت های پیش از عرضه محصول</a:t>
            </a:r>
            <a:endParaRPr dirty="0">
              <a:latin typeface="Calibri"/>
              <a:ea typeface="Calibri"/>
              <a:cs typeface="B Titr" panose="00000700000000000000" pitchFamily="2" charset="-78"/>
              <a:sym typeface="Calibri"/>
            </a:endParaRPr>
          </a:p>
        </p:txBody>
      </p:sp>
      <p:sp>
        <p:nvSpPr>
          <p:cNvPr id="200" name="Shape 20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تخصیص اعتبار 20.000 دلاری برای انجام جذب مخاطب در فاز soft launch اولیه محصول </a:t>
            </a:r>
            <a:endParaRPr dirty="0">
              <a:cs typeface="B Nazanin" panose="00000400000000000000"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عناوین حمایت های پس از عرضه محصول</a:t>
            </a:r>
            <a:endParaRPr dirty="0">
              <a:latin typeface="Calibri"/>
              <a:ea typeface="Calibri"/>
              <a:cs typeface="B Titr" panose="00000700000000000000" pitchFamily="2" charset="-78"/>
              <a:sym typeface="Calibri"/>
            </a:endParaRPr>
          </a:p>
        </p:txBody>
      </p:sp>
      <p:sp>
        <p:nvSpPr>
          <p:cNvPr id="206" name="Shape 206"/>
          <p:cNvSpPr txBox="1">
            <a:spLocks noGrp="1"/>
          </p:cNvSpPr>
          <p:nvPr>
            <p:ph type="body" idx="1"/>
          </p:nvPr>
        </p:nvSpPr>
        <p:spPr>
          <a:xfrm>
            <a:off x="819150" y="1990725"/>
            <a:ext cx="7505700" cy="1013073"/>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Char char="●"/>
            </a:pPr>
            <a:r>
              <a:rPr lang="en" dirty="0">
                <a:cs typeface="B Nazanin" panose="00000400000000000000" pitchFamily="2" charset="-78"/>
              </a:rPr>
              <a:t>در صورت فروش بالاتر از کف 30 هزار دلار به اندازه 3 درصد مجموع فروش محصول در طی 1 سال پس از عرضه محصول</a:t>
            </a:r>
            <a:endParaRPr dirty="0">
              <a:cs typeface="B Nazanin" panose="00000400000000000000" pitchFamily="2" charset="-78"/>
            </a:endParaRPr>
          </a:p>
          <a:p>
            <a:pPr marL="457200" lvl="0" indent="-311150" algn="r" rtl="1">
              <a:spcBef>
                <a:spcPts val="1600"/>
              </a:spcBef>
              <a:spcAft>
                <a:spcPts val="0"/>
              </a:spcAft>
              <a:buSzPts val="1300"/>
              <a:buChar char="●"/>
            </a:pPr>
            <a:r>
              <a:rPr lang="en" dirty="0" smtClean="0">
                <a:cs typeface="B Nazanin" panose="00000400000000000000" pitchFamily="2" charset="-78"/>
              </a:rPr>
              <a:t>این </a:t>
            </a:r>
            <a:r>
              <a:rPr lang="en" dirty="0">
                <a:cs typeface="B Nazanin" panose="00000400000000000000" pitchFamily="2" charset="-78"/>
              </a:rPr>
              <a:t>حمایت تا سقف 90 هزار دلار برای یک محصول انجام خواهد گرفت.</a:t>
            </a:r>
            <a:endParaRPr dirty="0">
              <a:cs typeface="B Nazanin" panose="00000400000000000000" pitchFamily="2" charset="-78"/>
            </a:endParaRPr>
          </a:p>
          <a:p>
            <a:pPr marL="0" lvl="0" indent="0" algn="r" rtl="1">
              <a:spcBef>
                <a:spcPts val="1600"/>
              </a:spcBef>
              <a:spcAft>
                <a:spcPts val="1600"/>
              </a:spcAft>
              <a:buNone/>
            </a:pPr>
            <a:endParaRPr dirty="0">
              <a:solidFill>
                <a:srgbClr val="FF0000"/>
              </a:solidFill>
              <a:cs typeface="B Nazanin" panose="00000400000000000000"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19150" y="221855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بسته حمایتی برای محصولات رایانه شخصی</a:t>
            </a:r>
            <a:endParaRPr dirty="0">
              <a:latin typeface="Calibri"/>
              <a:ea typeface="Calibri"/>
              <a:cs typeface="B Titr" panose="00000700000000000000" pitchFamily="2" charset="-78"/>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عناوین حمایت های پیش از عرضه محصول</a:t>
            </a:r>
            <a:endParaRPr dirty="0">
              <a:latin typeface="Calibri"/>
              <a:ea typeface="Calibri"/>
              <a:cs typeface="B Titr" panose="00000700000000000000" pitchFamily="2" charset="-78"/>
              <a:sym typeface="Calibri"/>
            </a:endParaRPr>
          </a:p>
        </p:txBody>
      </p:sp>
      <p:sp>
        <p:nvSpPr>
          <p:cNvPr id="217" name="Shape 2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حمایت 10.000 دلاری برای کار با PR Agency ها پیش از عرضه محصول</a:t>
            </a:r>
            <a:endParaRPr dirty="0">
              <a:cs typeface="B Nazanin" panose="00000400000000000000" pitchFamily="2" charset="-78"/>
            </a:endParaRPr>
          </a:p>
          <a:p>
            <a:pPr marL="0" lvl="0" indent="0" rtl="0">
              <a:spcBef>
                <a:spcPts val="160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dirty="0">
                <a:latin typeface="Calibri"/>
                <a:ea typeface="Calibri"/>
                <a:cs typeface="B Titr" panose="00000700000000000000" pitchFamily="2" charset="-78"/>
                <a:sym typeface="Calibri"/>
              </a:rPr>
              <a:t>عناوین حمایت های پس از عرضه محصول</a:t>
            </a:r>
            <a:endParaRPr dirty="0">
              <a:latin typeface="Calibri"/>
              <a:ea typeface="Calibri"/>
              <a:cs typeface="B Titr" panose="00000700000000000000" pitchFamily="2" charset="-78"/>
              <a:sym typeface="Calibri"/>
            </a:endParaRPr>
          </a:p>
        </p:txBody>
      </p:sp>
      <p:sp>
        <p:nvSpPr>
          <p:cNvPr id="223" name="Shape 2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Char char="●"/>
            </a:pPr>
            <a:r>
              <a:rPr lang="en" dirty="0">
                <a:cs typeface="B Nazanin" panose="00000400000000000000" pitchFamily="2" charset="-78"/>
              </a:rPr>
              <a:t>در صورت فروش بالاتر از کف 20 هزار دلار به اندازه 5 درصد مجموع فروش محصول در طی 1 سال پس از عرضه محصول</a:t>
            </a:r>
            <a:endParaRPr dirty="0">
              <a:cs typeface="B Nazanin" panose="00000400000000000000" pitchFamily="2" charset="-78"/>
            </a:endParaRPr>
          </a:p>
          <a:p>
            <a:pPr marL="457200" lvl="0" indent="-311150" algn="r" rtl="1">
              <a:spcBef>
                <a:spcPts val="1600"/>
              </a:spcBef>
              <a:spcAft>
                <a:spcPts val="0"/>
              </a:spcAft>
              <a:buSzPts val="1300"/>
              <a:buChar char="●"/>
            </a:pPr>
            <a:r>
              <a:rPr lang="en" dirty="0" smtClean="0">
                <a:cs typeface="B Nazanin" panose="00000400000000000000" pitchFamily="2" charset="-78"/>
              </a:rPr>
              <a:t>این </a:t>
            </a:r>
            <a:r>
              <a:rPr lang="en" dirty="0">
                <a:cs typeface="B Nazanin" panose="00000400000000000000" pitchFamily="2" charset="-78"/>
              </a:rPr>
              <a:t>حمایت تا سقف 150 هزار دلار برای یک محصول انجام خواهد گرفت.</a:t>
            </a:r>
            <a:endParaRPr dirty="0">
              <a:cs typeface="B Nazanin" panose="00000400000000000000" pitchFamily="2" charset="-78"/>
            </a:endParaRPr>
          </a:p>
          <a:p>
            <a:pPr marL="0" lvl="0" indent="0" algn="r" rtl="0">
              <a:spcBef>
                <a:spcPts val="1600"/>
              </a:spcBef>
              <a:spcAft>
                <a:spcPts val="1600"/>
              </a:spcAft>
              <a:buNone/>
            </a:pPr>
            <a:endParaRPr dirty="0">
              <a:cs typeface="B Nazanin" panose="00000400000000000000"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نحوه تخصیص حمایت </a:t>
            </a:r>
            <a:r>
              <a:rPr lang="en" dirty="0" smtClean="0">
                <a:latin typeface="Calibri"/>
                <a:ea typeface="Calibri"/>
                <a:cs typeface="B Titr" panose="00000700000000000000" pitchFamily="2" charset="-78"/>
                <a:sym typeface="Calibri"/>
              </a:rPr>
              <a:t>ها)زمان بندی(</a:t>
            </a:r>
            <a:endParaRPr dirty="0">
              <a:latin typeface="Calibri"/>
              <a:ea typeface="Calibri"/>
              <a:cs typeface="B Titr" panose="00000700000000000000" pitchFamily="2" charset="-78"/>
              <a:sym typeface="Calibri"/>
            </a:endParaRPr>
          </a:p>
        </p:txBody>
      </p:sp>
      <p:sp>
        <p:nvSpPr>
          <p:cNvPr id="229" name="Shape 2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زمان اعلام فراخوان: هر 3 ماه یکبار برای دریافت محصولات نیازمند به حمایت </a:t>
            </a:r>
            <a:r>
              <a:rPr lang="en" dirty="0" smtClean="0">
                <a:cs typeface="B Nazanin" panose="00000400000000000000" pitchFamily="2" charset="-78"/>
              </a:rPr>
              <a:t>صادراتی</a:t>
            </a:r>
            <a:r>
              <a:rPr lang="fa-IR" dirty="0" smtClean="0">
                <a:cs typeface="B Nazanin" panose="00000400000000000000" pitchFamily="2" charset="-78"/>
              </a:rPr>
              <a:t>(</a:t>
            </a:r>
            <a:r>
              <a:rPr lang="en" dirty="0" smtClean="0">
                <a:cs typeface="B Nazanin" panose="00000400000000000000" pitchFamily="2" charset="-78"/>
              </a:rPr>
              <a:t> 4 </a:t>
            </a:r>
            <a:r>
              <a:rPr lang="en" dirty="0">
                <a:cs typeface="B Nazanin" panose="00000400000000000000" pitchFamily="2" charset="-78"/>
              </a:rPr>
              <a:t>بار در </a:t>
            </a:r>
            <a:r>
              <a:rPr lang="en" dirty="0" smtClean="0">
                <a:cs typeface="B Nazanin" panose="00000400000000000000" pitchFamily="2" charset="-78"/>
              </a:rPr>
              <a:t>سال</a:t>
            </a:r>
            <a:r>
              <a:rPr lang="fa-IR" dirty="0" smtClean="0">
                <a:cs typeface="B Nazanin" panose="00000400000000000000" pitchFamily="2" charset="-78"/>
              </a:rPr>
              <a:t>)</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محدود کردن زمان از ارسال بازی تا زمان دریافت نتایج ارزیابی به 1 ماه </a:t>
            </a:r>
            <a:r>
              <a:rPr lang="en" dirty="0" smtClean="0">
                <a:cs typeface="B Nazanin" panose="00000400000000000000" pitchFamily="2" charset="-78"/>
              </a:rPr>
              <a:t>)پاسخگویی </a:t>
            </a:r>
            <a:r>
              <a:rPr lang="en" dirty="0">
                <a:cs typeface="B Nazanin" panose="00000400000000000000" pitchFamily="2" charset="-78"/>
              </a:rPr>
              <a:t>حداکثر طی 1 </a:t>
            </a:r>
            <a:r>
              <a:rPr lang="en" dirty="0" smtClean="0">
                <a:cs typeface="B Nazanin" panose="00000400000000000000" pitchFamily="2" charset="-78"/>
              </a:rPr>
              <a:t>ماه(</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زمان پرداخت هزینه حمایتی: حداکثر 2 هفته </a:t>
            </a:r>
            <a:r>
              <a:rPr lang="en" b="1" dirty="0">
                <a:cs typeface="B Nazanin" panose="00000400000000000000" pitchFamily="2" charset="-78"/>
              </a:rPr>
              <a:t>پس از ارائه رسید پرداخت</a:t>
            </a:r>
            <a:endParaRPr b="1"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تعداد بازی انتخاب شده در هر دوره برگزاری: حداکثر 2 بازی (based on a committee decision and based on buget)</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حداکثر زمان داوری برای حمایت های پس از عرضه محصول: 2 هفته</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حداکثر زمان پرداخت حمایت پس از نتیجه مثبت ارزیابی پس از عرضه محصول: </a:t>
            </a:r>
            <a:r>
              <a:rPr lang="en" b="1" dirty="0">
                <a:cs typeface="B Nazanin" panose="00000400000000000000" pitchFamily="2" charset="-78"/>
              </a:rPr>
              <a:t>حمایت های پس از عرضه در انتهای 1 سال پس از عرضه محصول پرداخت خواهد شد.</a:t>
            </a:r>
            <a:endParaRPr b="1" dirty="0">
              <a:cs typeface="B Nazanin" panose="00000400000000000000"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شکل حقوقی حمایت</a:t>
            </a:r>
            <a:endParaRPr dirty="0">
              <a:latin typeface="Calibri"/>
              <a:ea typeface="Calibri"/>
              <a:cs typeface="B Titr" panose="00000700000000000000" pitchFamily="2" charset="-78"/>
              <a:sym typeface="Calibri"/>
            </a:endParaRPr>
          </a:p>
        </p:txBody>
      </p:sp>
      <p:sp>
        <p:nvSpPr>
          <p:cNvPr id="235" name="Shape 23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کلیه حمایت های انجام شده از بازی های برگزیده در قالب گرنت می باشد.</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زمان های اعلام فراخوان و تعداد بار فراخوان در طول سال در شورای نظارت و تصمیم گیری طرح برای 1 سال مورد تصویب قرار خواهد گرفت. </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 هر شرکت ناشر حداکثر 3 بار میتواند از بسته حمایتی نشر برخوردار شود. </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b="1" dirty="0">
                <a:cs typeface="B Nazanin" panose="00000400000000000000" pitchFamily="2" charset="-78"/>
              </a:rPr>
              <a:t> مبلغ حمایت پس از پرداخت خود تیم و با ارائه فاکتورهای پرداخت در برابر اینویس های داده شده پرداخته خواهد شد.</a:t>
            </a:r>
            <a:endParaRPr b="1"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 شرکت های ناشر موظف خواهند بود حداکثر 2 ماه پس از دریافت حمایت، گزارش مستدل خود را مبنی بر نتایج حمایت به دبیرخانه حمایت برای بررسی و ارزیابی تحویل بدهند</a:t>
            </a:r>
            <a:r>
              <a:rPr lang="en" dirty="0" smtClean="0">
                <a:cs typeface="B Nazanin" panose="00000400000000000000" pitchFamily="2" charset="-78"/>
              </a:rPr>
              <a:t>.</a:t>
            </a:r>
            <a:endParaRPr dirty="0">
              <a:cs typeface="B Nazanin" panose="0000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2400" dirty="0">
                <a:latin typeface="Calibri"/>
                <a:ea typeface="Calibri"/>
                <a:cs typeface="B Titr" panose="00000700000000000000" pitchFamily="2" charset="-78"/>
                <a:sym typeface="Calibri"/>
              </a:rPr>
              <a:t>دلایل نیاز به حمایت از نشر بین المللی محصولات ایرانی</a:t>
            </a:r>
            <a:endParaRPr sz="2400" dirty="0">
              <a:latin typeface="Calibri"/>
              <a:ea typeface="Calibri"/>
              <a:cs typeface="B Titr" panose="00000700000000000000" pitchFamily="2" charset="-78"/>
              <a:sym typeface="Calibri"/>
            </a:endParaRPr>
          </a:p>
        </p:txBody>
      </p:sp>
      <p:sp>
        <p:nvSpPr>
          <p:cNvPr id="136" name="Shape 13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کاهش شدید جذابیت بازار داخلی به دلیل محدودیت اندازه و اشباع محتوایی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دسترسی به بازاری بسیار محدود از منظر تعداد کاربر بالقوه در نتیجه تنها در نظر گرفتن بازار داخلی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عدم دسترسی به مکانیزم های جذب مخاطب در حجم زیاد </a:t>
            </a:r>
            <a:r>
              <a:rPr lang="en" dirty="0" smtClean="0">
                <a:cs typeface="B Nazanin" panose="00000400000000000000" pitchFamily="2" charset="-78"/>
              </a:rPr>
              <a:t>) </a:t>
            </a:r>
            <a:r>
              <a:rPr lang="en" dirty="0">
                <a:cs typeface="B Nazanin" panose="00000400000000000000" pitchFamily="2" charset="-78"/>
              </a:rPr>
              <a:t>امکان جذب 100 هزار کاربر در زمانی محدود در بازار ایران کار دشواری به حساب می </a:t>
            </a:r>
            <a:r>
              <a:rPr lang="en" dirty="0" smtClean="0">
                <a:cs typeface="B Nazanin" panose="00000400000000000000" pitchFamily="2" charset="-78"/>
              </a:rPr>
              <a:t>اید(</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عدم وجود مکانیزم های Soft launch در بازار داخلی </a:t>
            </a:r>
            <a:r>
              <a:rPr lang="en" dirty="0" smtClean="0">
                <a:cs typeface="B Nazanin" panose="00000400000000000000" pitchFamily="2" charset="-78"/>
              </a:rPr>
              <a:t>) </a:t>
            </a:r>
            <a:r>
              <a:rPr lang="en" dirty="0">
                <a:cs typeface="B Nazanin" panose="00000400000000000000" pitchFamily="2" charset="-78"/>
              </a:rPr>
              <a:t>عدم پشتیبانی استورهای داخلی از چنین </a:t>
            </a:r>
            <a:r>
              <a:rPr lang="en" dirty="0" smtClean="0">
                <a:cs typeface="B Nazanin" panose="00000400000000000000" pitchFamily="2" charset="-78"/>
              </a:rPr>
              <a:t>نیازمندی(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نقش آفرینی صنعت بازی سازی ایران در صنعت بازی سازی بین المللی </a:t>
            </a:r>
            <a:r>
              <a:rPr lang="en" dirty="0" smtClean="0">
                <a:cs typeface="B Nazanin" panose="00000400000000000000" pitchFamily="2" charset="-78"/>
              </a:rPr>
              <a:t>)با </a:t>
            </a:r>
            <a:r>
              <a:rPr lang="en" dirty="0">
                <a:cs typeface="B Nazanin" panose="00000400000000000000" pitchFamily="2" charset="-78"/>
              </a:rPr>
              <a:t>اهمیت هم از بعد صنعتی و هم </a:t>
            </a:r>
            <a:r>
              <a:rPr lang="en" dirty="0" smtClean="0">
                <a:cs typeface="B Nazanin" panose="00000400000000000000" pitchFamily="2" charset="-78"/>
              </a:rPr>
              <a:t>فرهنگی(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ارتقای تجربه بازی سازان داخلی در نتیجه رقابت با بازی های بین المللی که منتهی به افزایش کیفیت قابل ملاحظه آنها نیز خواهد شد.</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عدم وجود بازار محلی مرتبط به محصولات iOS که منتهی به در نظر نگرفتن بخش مهمی از کاربران بازی ها میشود.</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فرصت ایجاد درآمد ارزی در نتیجه صادرات یک محصول فناورانه</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بالا بودن ریسک انتشار بین المللی بازی به دلیل هزینه جذب کاربر و تبلیغات</a:t>
            </a:r>
            <a:endParaRPr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دپارتمان مسئول و ساختار اجرایی مورد نیاز</a:t>
            </a:r>
            <a:endParaRPr dirty="0">
              <a:latin typeface="Calibri"/>
              <a:ea typeface="Calibri"/>
              <a:cs typeface="B Titr" panose="00000700000000000000" pitchFamily="2" charset="-78"/>
              <a:sym typeface="Calibri"/>
            </a:endParaRPr>
          </a:p>
        </p:txBody>
      </p:sp>
      <p:sp>
        <p:nvSpPr>
          <p:cNvPr id="241" name="Shape 24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دپارتمان مسئول اجرای این طرح معاونت حمایت خواهد بود.</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همچنین از همکاری دپارتمان های توسعه کسب و کار و نیز روابط عمومی استفاده خواهد شد.</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اجرای این طرح نیازمند ایجاد شبکه ای از مشاوران و ارزیابان بین المللی است که در زمان های تعیین شده در ارزیابی بازی مشارکت نمایند. </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ناشران بازی های موبایل پولی، F2P و رایانه شخصی</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ناشران بازارهای مختلف </a:t>
            </a:r>
            <a:r>
              <a:rPr lang="fa-IR" dirty="0" smtClean="0">
                <a:cs typeface="B Nazanin" panose="00000400000000000000" pitchFamily="2" charset="-78"/>
              </a:rPr>
              <a:t>(</a:t>
            </a:r>
            <a:r>
              <a:rPr lang="en" dirty="0" smtClean="0">
                <a:cs typeface="B Nazanin" panose="00000400000000000000" pitchFamily="2" charset="-78"/>
              </a:rPr>
              <a:t> </a:t>
            </a:r>
            <a:r>
              <a:rPr lang="en" dirty="0">
                <a:cs typeface="B Nazanin" panose="00000400000000000000" pitchFamily="2" charset="-78"/>
              </a:rPr>
              <a:t>آمریکا، اروپا، آسیای شرقی، خاورمیانه، چین و </a:t>
            </a:r>
            <a:r>
              <a:rPr lang="en" dirty="0" smtClean="0">
                <a:cs typeface="B Nazanin" panose="00000400000000000000" pitchFamily="2" charset="-78"/>
              </a:rPr>
              <a:t>غیره</a:t>
            </a:r>
            <a:r>
              <a:rPr lang="fa-IR" dirty="0" smtClean="0">
                <a:cs typeface="B Nazanin" panose="00000400000000000000" pitchFamily="2" charset="-78"/>
              </a:rPr>
              <a:t>)</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وجود حداقل 2 مشاور در هر یک از طبقه بندی های فوق </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اجرای این طرح نیازمند سامانه ای برخط برای دریافت بازی ها خواهد بود.</a:t>
            </a:r>
            <a:r>
              <a:rPr lang="en" b="1" dirty="0">
                <a:cs typeface="B Nazanin" panose="00000400000000000000" pitchFamily="2" charset="-78"/>
              </a:rPr>
              <a:t> سامانه ملی حمایت به عنوان مطرح ترین گزینه در نظر گرفته خواهد شد.</a:t>
            </a:r>
            <a:endParaRPr b="1"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در بازه های زمانی تعیین شده، نیروهای انسانی زیر درگیر این فرآیند خواهد شد:</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1 نفر به عنوان دبیرخانه در معاونت حمایت.</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1 نفر کارشناس توسعه کسب و کار بین المللی در دفتر معاونت حمایت.</a:t>
            </a:r>
            <a:endParaRPr dirty="0">
              <a:cs typeface="B Nazanin" panose="00000400000000000000" pitchFamily="2" charset="-78"/>
            </a:endParaRPr>
          </a:p>
          <a:p>
            <a:pPr marL="0" lvl="0" indent="0" algn="r" rtl="1">
              <a:spcBef>
                <a:spcPts val="1600"/>
              </a:spcBef>
              <a:spcAft>
                <a:spcPts val="1600"/>
              </a:spcAft>
              <a:buNone/>
            </a:pPr>
            <a:endParaRPr dirty="0">
              <a:cs typeface="B Nazanin" panose="00000400000000000000"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فرآیند اجرایی داخلی طرح</a:t>
            </a:r>
            <a:endParaRPr dirty="0">
              <a:latin typeface="Calibri"/>
              <a:ea typeface="Calibri"/>
              <a:cs typeface="B Titr" panose="00000700000000000000" pitchFamily="2" charset="-78"/>
              <a:sym typeface="Calibri"/>
            </a:endParaRPr>
          </a:p>
        </p:txBody>
      </p:sp>
      <p:pic>
        <p:nvPicPr>
          <p:cNvPr id="247" name="Shape 247"/>
          <p:cNvPicPr preferRelativeResize="0"/>
          <p:nvPr/>
        </p:nvPicPr>
        <p:blipFill>
          <a:blip r:embed="rId3">
            <a:alphaModFix/>
          </a:blip>
          <a:stretch>
            <a:fillRect/>
          </a:stretch>
        </p:blipFill>
        <p:spPr>
          <a:xfrm>
            <a:off x="881150" y="1515425"/>
            <a:ext cx="6987801" cy="3232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866950" y="81145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ارسال </a:t>
            </a:r>
            <a:r>
              <a:rPr lang="en" dirty="0" smtClean="0">
                <a:latin typeface="Calibri"/>
                <a:ea typeface="Calibri"/>
                <a:cs typeface="B Titr" panose="00000700000000000000" pitchFamily="2" charset="-78"/>
                <a:sym typeface="Calibri"/>
              </a:rPr>
              <a:t>درخواست)دریافت </a:t>
            </a:r>
            <a:r>
              <a:rPr lang="en" dirty="0">
                <a:latin typeface="Calibri"/>
                <a:ea typeface="Calibri"/>
                <a:cs typeface="B Titr" panose="00000700000000000000" pitchFamily="2" charset="-78"/>
                <a:sym typeface="Calibri"/>
              </a:rPr>
              <a:t>مجوز </a:t>
            </a:r>
            <a:r>
              <a:rPr lang="en" dirty="0" smtClean="0">
                <a:latin typeface="Calibri"/>
                <a:ea typeface="Calibri"/>
                <a:cs typeface="B Titr" panose="00000700000000000000" pitchFamily="2" charset="-78"/>
                <a:sym typeface="Calibri"/>
              </a:rPr>
              <a:t>نشر(</a:t>
            </a:r>
            <a:endParaRPr dirty="0">
              <a:latin typeface="Calibri"/>
              <a:ea typeface="Calibri"/>
              <a:cs typeface="B Titr" panose="00000700000000000000" pitchFamily="2" charset="-78"/>
              <a:sym typeface="Calibri"/>
            </a:endParaRPr>
          </a:p>
        </p:txBody>
      </p:sp>
      <p:sp>
        <p:nvSpPr>
          <p:cNvPr id="253" name="Shape 25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ناشرانی که برای دریافت حمایت از نشر بازی ایرانی در بازارهای بین المللی اقدام میکنند باید ابتدا اقدام به دریافت مجوز نشر نمایند. این اقدام از طریق سامانه مجوزدهی به ناشران اتفاق خواهد افتاد. در این سامانه اطلاعات زیر ثبت و ارزیابی خواهد شد:</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sz="1300" dirty="0">
                <a:cs typeface="B Nazanin" panose="00000400000000000000" pitchFamily="2" charset="-78"/>
              </a:rPr>
              <a:t>اطلاعات کلی شرکت داخلی </a:t>
            </a:r>
            <a:r>
              <a:rPr lang="en" sz="1300" dirty="0" smtClean="0">
                <a:cs typeface="B Nazanin" panose="00000400000000000000" pitchFamily="2" charset="-78"/>
              </a:rPr>
              <a:t>) </a:t>
            </a:r>
            <a:r>
              <a:rPr lang="en" sz="1300" dirty="0">
                <a:cs typeface="B Nazanin" panose="00000400000000000000" pitchFamily="2" charset="-78"/>
              </a:rPr>
              <a:t>نام، آدرس، شماره تلفن، شماره اقتصادی، روزنامه رسمی و </a:t>
            </a:r>
            <a:r>
              <a:rPr lang="en" sz="1300" dirty="0" smtClean="0">
                <a:cs typeface="B Nazanin" panose="00000400000000000000" pitchFamily="2" charset="-78"/>
              </a:rPr>
              <a:t>غیره(</a:t>
            </a:r>
            <a:endParaRPr sz="1300" dirty="0">
              <a:cs typeface="B Nazanin" panose="00000400000000000000" pitchFamily="2" charset="-78"/>
            </a:endParaRPr>
          </a:p>
          <a:p>
            <a:pPr marL="914400" lvl="1" indent="-311150" algn="r" rtl="1">
              <a:spcBef>
                <a:spcPts val="0"/>
              </a:spcBef>
              <a:spcAft>
                <a:spcPts val="0"/>
              </a:spcAft>
              <a:buSzPts val="1300"/>
              <a:buAutoNum type="alphaLcPeriod"/>
            </a:pPr>
            <a:r>
              <a:rPr lang="en" sz="1300" dirty="0">
                <a:cs typeface="B Nazanin" panose="00000400000000000000" pitchFamily="2" charset="-78"/>
              </a:rPr>
              <a:t>اطلاعات بانکی و شرکت ثبت شده خارجی</a:t>
            </a:r>
            <a:endParaRPr sz="1300" dirty="0">
              <a:cs typeface="B Nazanin" panose="00000400000000000000" pitchFamily="2" charset="-78"/>
            </a:endParaRPr>
          </a:p>
          <a:p>
            <a:pPr marL="0" marR="0" lvl="0" indent="0" algn="r" rtl="1">
              <a:lnSpc>
                <a:spcPct val="115000"/>
              </a:lnSpc>
              <a:spcBef>
                <a:spcPts val="1600"/>
              </a:spcBef>
              <a:spcAft>
                <a:spcPts val="0"/>
              </a:spcAft>
              <a:buNone/>
            </a:pPr>
            <a:endParaRPr dirty="0">
              <a:cs typeface="B Nazanin" panose="00000400000000000000" pitchFamily="2" charset="-78"/>
            </a:endParaRPr>
          </a:p>
          <a:p>
            <a:pPr marL="0" lvl="0" indent="0" algn="r" rtl="1">
              <a:spcBef>
                <a:spcPts val="1600"/>
              </a:spcBef>
              <a:spcAft>
                <a:spcPts val="1600"/>
              </a:spcAft>
              <a:buNone/>
            </a:pPr>
            <a:endParaRPr dirty="0">
              <a:cs typeface="B Nazanin" panose="00000400000000000000"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866950" y="81145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ارسال درخواست </a:t>
            </a:r>
            <a:r>
              <a:rPr lang="en" dirty="0" smtClean="0">
                <a:latin typeface="Calibri"/>
                <a:ea typeface="Calibri"/>
                <a:cs typeface="B Titr" panose="00000700000000000000" pitchFamily="2" charset="-78"/>
                <a:sym typeface="Calibri"/>
              </a:rPr>
              <a:t>)ارسال طرح(</a:t>
            </a:r>
            <a:endParaRPr dirty="0">
              <a:latin typeface="Calibri"/>
              <a:ea typeface="Calibri"/>
              <a:cs typeface="B Titr" panose="00000700000000000000" pitchFamily="2" charset="-78"/>
              <a:sym typeface="Calibri"/>
            </a:endParaRPr>
          </a:p>
        </p:txBody>
      </p:sp>
      <p:sp>
        <p:nvSpPr>
          <p:cNvPr id="259" name="Shape 259"/>
          <p:cNvSpPr txBox="1">
            <a:spLocks noGrp="1"/>
          </p:cNvSpPr>
          <p:nvPr>
            <p:ph type="body" idx="1"/>
          </p:nvPr>
        </p:nvSpPr>
        <p:spPr>
          <a:xfrm>
            <a:off x="819150" y="1766050"/>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sz="1100" dirty="0">
                <a:cs typeface="B Nazanin" panose="00000400000000000000" pitchFamily="2" charset="-78"/>
              </a:rPr>
              <a:t>اعلام پذیرش طرح در </a:t>
            </a:r>
            <a:r>
              <a:rPr lang="en" sz="1100" b="1" dirty="0">
                <a:cs typeface="B Nazanin" panose="00000400000000000000" pitchFamily="2" charset="-78"/>
              </a:rPr>
              <a:t>سامانه ملی بازی های رایانه ای.</a:t>
            </a:r>
            <a:endParaRPr sz="1100" b="1" dirty="0">
              <a:cs typeface="B Nazanin" panose="00000400000000000000" pitchFamily="2" charset="-78"/>
            </a:endParaRPr>
          </a:p>
          <a:p>
            <a:pPr marL="457200" lvl="0" indent="-311150" algn="r" rtl="1">
              <a:spcBef>
                <a:spcPts val="0"/>
              </a:spcBef>
              <a:spcAft>
                <a:spcPts val="0"/>
              </a:spcAft>
              <a:buSzPts val="1300"/>
              <a:buAutoNum type="arabicPeriod"/>
            </a:pPr>
            <a:r>
              <a:rPr lang="en" sz="1100" b="1" dirty="0">
                <a:cs typeface="B Nazanin" panose="00000400000000000000" pitchFamily="2" charset="-78"/>
              </a:rPr>
              <a:t>شناسه مجوز نشر که پس از ثبت در سامانه مربوطه ( صفحه قبلی) به ناشر داده شده است.</a:t>
            </a:r>
            <a:r>
              <a:rPr lang="en" sz="1100" dirty="0">
                <a:cs typeface="B Nazanin" panose="00000400000000000000" pitchFamily="2" charset="-78"/>
              </a:rPr>
              <a:t>    </a:t>
            </a:r>
            <a:endParaRPr sz="1100" dirty="0">
              <a:cs typeface="B Nazanin" panose="00000400000000000000" pitchFamily="2" charset="-78"/>
            </a:endParaRPr>
          </a:p>
          <a:p>
            <a:pPr marL="457200" lvl="0" indent="-311150" algn="r" rtl="1">
              <a:spcBef>
                <a:spcPts val="0"/>
              </a:spcBef>
              <a:spcAft>
                <a:spcPts val="0"/>
              </a:spcAft>
              <a:buSzPts val="1300"/>
              <a:buAutoNum type="arabicPeriod"/>
            </a:pPr>
            <a:r>
              <a:rPr lang="en" sz="1100" dirty="0">
                <a:cs typeface="B Nazanin" panose="00000400000000000000" pitchFamily="2" charset="-78"/>
              </a:rPr>
              <a:t>اطلاعات کلی طرح ( ژانر، پلتفرم، نوع درآمدزایی، نام و غیره).</a:t>
            </a:r>
            <a:endParaRPr sz="1100" dirty="0">
              <a:cs typeface="B Nazanin" panose="00000400000000000000" pitchFamily="2" charset="-78"/>
            </a:endParaRPr>
          </a:p>
          <a:p>
            <a:pPr marL="457200" lvl="0" indent="-311150" algn="r" rtl="1">
              <a:spcBef>
                <a:spcPts val="0"/>
              </a:spcBef>
              <a:spcAft>
                <a:spcPts val="0"/>
              </a:spcAft>
              <a:buSzPts val="1300"/>
              <a:buAutoNum type="arabicPeriod"/>
            </a:pPr>
            <a:r>
              <a:rPr lang="en" sz="1100" dirty="0">
                <a:cs typeface="B Nazanin" panose="00000400000000000000" pitchFamily="2" charset="-78"/>
              </a:rPr>
              <a:t>بارگذاری فایل قابل بازی، مستند pitch ، نتایج حاصل از soft launch اولیه در ایران یا مارکت دیگر در صورت وجود.</a:t>
            </a:r>
            <a:endParaRPr sz="1100" dirty="0">
              <a:cs typeface="B Nazanin" panose="00000400000000000000" pitchFamily="2" charset="-78"/>
            </a:endParaRPr>
          </a:p>
          <a:p>
            <a:pPr marL="457200" lvl="0" indent="-311150" algn="r" rtl="1">
              <a:spcBef>
                <a:spcPts val="0"/>
              </a:spcBef>
              <a:spcAft>
                <a:spcPts val="0"/>
              </a:spcAft>
              <a:buSzPts val="1300"/>
              <a:buAutoNum type="arabicPeriod"/>
            </a:pPr>
            <a:r>
              <a:rPr lang="en" sz="1100" dirty="0">
                <a:cs typeface="B Nazanin" panose="00000400000000000000" pitchFamily="2" charset="-78"/>
              </a:rPr>
              <a:t>در صورت خارجی ( خارج از شرکت ناشر بودن) بودن تیم توسعه دهنده، قرارداد نشر محصول با توسعه دهنده</a:t>
            </a:r>
            <a:endParaRPr sz="1100" dirty="0">
              <a:cs typeface="B Nazanin" panose="00000400000000000000" pitchFamily="2" charset="-78"/>
            </a:endParaRPr>
          </a:p>
          <a:p>
            <a:pPr marL="457200" lvl="0" indent="-311150" algn="r" rtl="1">
              <a:spcBef>
                <a:spcPts val="0"/>
              </a:spcBef>
              <a:spcAft>
                <a:spcPts val="0"/>
              </a:spcAft>
              <a:buSzPts val="1300"/>
              <a:buAutoNum type="arabicPeriod"/>
            </a:pPr>
            <a:r>
              <a:rPr lang="en" sz="1100" dirty="0">
                <a:cs typeface="B Nazanin" panose="00000400000000000000" pitchFamily="2" charset="-78"/>
              </a:rPr>
              <a:t>قبول پذیرش موارد زیر به عنوان Agreement</a:t>
            </a:r>
            <a:endParaRPr sz="1100"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شرکت ناشر در صورت عدم پذیرش محصول خود حق اعتراض نداشته و نظر داد شده نهایی است ( امکان اعتراض و داوری مجدد وجود ندارد)</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پس از دریافت هر گونه حمایت ( پیش از عرضه یا پس از عرضه) شرکت موظف است حداکثر طی 2 ماه گزارش مستدل عملکرد بازی خود را برای دبیرخانه ارسال نماید ( چگونگی هزینه کرد و نتایج حاصل از حمایت های پیش و پس از عرضه با مستندات بیان شده)</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sz="1100" dirty="0">
                <a:cs typeface="B Nazanin" panose="00000400000000000000" pitchFamily="2" charset="-78"/>
              </a:rPr>
              <a:t>اعلام نتایج نیز کاملا به صورت برخط و در همان سایت قابل مشاهده خواهد بود. اطلاعاتی شامل:</a:t>
            </a:r>
            <a:endParaRPr sz="1100"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اعلام نتیجه نهایی</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اصلاحات و انتقادات انجام شده</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تعداد داوری انجام شده</a:t>
            </a:r>
            <a:endParaRPr dirty="0">
              <a:cs typeface="B Nazanin" panose="00000400000000000000" pitchFamily="2" charset="-78"/>
            </a:endParaRPr>
          </a:p>
          <a:p>
            <a:pPr marL="0" lvl="0" indent="0" algn="r" rtl="1">
              <a:spcBef>
                <a:spcPts val="1600"/>
              </a:spcBef>
              <a:spcAft>
                <a:spcPts val="1600"/>
              </a:spcAft>
              <a:buNone/>
            </a:pPr>
            <a:endParaRPr sz="1100" dirty="0">
              <a:cs typeface="B Nazanin" panose="00000400000000000000"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اعتراضات و شکایات؟</a:t>
            </a:r>
            <a:endParaRPr dirty="0">
              <a:latin typeface="Calibri"/>
              <a:ea typeface="Calibri"/>
              <a:cs typeface="B Titr" panose="00000700000000000000" pitchFamily="2" charset="-78"/>
              <a:sym typeface="Calibri"/>
            </a:endParaRPr>
          </a:p>
        </p:txBody>
      </p:sp>
      <p:sp>
        <p:nvSpPr>
          <p:cNvPr id="265" name="Shape 26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امکان اعتراض به نتایج داوری یا فرصت مجدد یا داوری و ارزیابی مجدد برای ناشران وجود نخواهد داشت.</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مگر آنکه بازی به شرط اصلاحات قابل پذیرش باشد.</a:t>
            </a:r>
            <a:endParaRPr dirty="0">
              <a:cs typeface="B Nazanin" panose="00000400000000000000" pitchFamily="2" charset="-78"/>
            </a:endParaRPr>
          </a:p>
          <a:p>
            <a:pPr marL="457200" lvl="0" indent="-311150" algn="r" rtl="1">
              <a:spcBef>
                <a:spcPts val="1600"/>
              </a:spcBef>
              <a:spcAft>
                <a:spcPts val="0"/>
              </a:spcAft>
              <a:buSzPts val="1300"/>
              <a:buAutoNum type="arabicPeriod"/>
            </a:pPr>
            <a:r>
              <a:rPr lang="en" dirty="0" smtClean="0">
                <a:cs typeface="B Nazanin" panose="00000400000000000000" pitchFamily="2" charset="-78"/>
              </a:rPr>
              <a:t>نام </a:t>
            </a:r>
            <a:r>
              <a:rPr lang="en" dirty="0">
                <a:cs typeface="B Nazanin" panose="00000400000000000000" pitchFamily="2" charset="-78"/>
              </a:rPr>
              <a:t>و مشخصات داورانی که طرح ها را داوری کرده اند به درخواست کنندگان داده نخواهد شد. </a:t>
            </a:r>
            <a:endParaRPr dirty="0">
              <a:cs typeface="B Nazanin" panose="00000400000000000000" pitchFamily="2" charset="-78"/>
            </a:endParaRPr>
          </a:p>
          <a:p>
            <a:pPr marL="1371600" lvl="2" indent="-298450" algn="r" rtl="1">
              <a:spcBef>
                <a:spcPts val="0"/>
              </a:spcBef>
              <a:spcAft>
                <a:spcPts val="0"/>
              </a:spcAft>
              <a:buSzPts val="1100"/>
              <a:buAutoNum type="romanLcPeriod"/>
            </a:pPr>
            <a:r>
              <a:rPr lang="en" dirty="0">
                <a:cs typeface="B Nazanin" panose="00000400000000000000" pitchFamily="2" charset="-78"/>
              </a:rPr>
              <a:t>مگر آنکه خود آنها اعلام آمادگی نمایند برای ارائه مشاوره یا در تماس قرار گرفتن با شرکت های ناشر </a:t>
            </a:r>
            <a:endParaRPr dirty="0">
              <a:cs typeface="B Nazanin" panose="00000400000000000000" pitchFamily="2" charset="-78"/>
            </a:endParaRPr>
          </a:p>
          <a:p>
            <a:pPr marL="457200" lvl="0" indent="-311150" algn="r" rtl="1">
              <a:spcBef>
                <a:spcPts val="1600"/>
              </a:spcBef>
              <a:spcAft>
                <a:spcPts val="0"/>
              </a:spcAft>
              <a:buSzPts val="1300"/>
              <a:buChar char="●"/>
            </a:pPr>
            <a:r>
              <a:rPr lang="en" dirty="0" smtClean="0">
                <a:cs typeface="B Nazanin" panose="00000400000000000000" pitchFamily="2" charset="-78"/>
              </a:rPr>
              <a:t>نکته</a:t>
            </a:r>
            <a:r>
              <a:rPr lang="en" dirty="0">
                <a:cs typeface="B Nazanin" panose="00000400000000000000" pitchFamily="2" charset="-78"/>
              </a:rPr>
              <a:t>: پیش بینی میشود میزان نرخ پذیرش طرح ها در ارزیابی بین المللی حداکثر برابر 20 درصد باشد.</a:t>
            </a:r>
            <a:endParaRPr dirty="0">
              <a:cs typeface="B Nazanin" panose="00000400000000000000"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هدف گذاری و نتایج مورد انتظار</a:t>
            </a:r>
            <a:endParaRPr dirty="0">
              <a:latin typeface="Calibri"/>
              <a:ea typeface="Calibri"/>
              <a:cs typeface="B Titr" panose="00000700000000000000" pitchFamily="2" charset="-78"/>
              <a:sym typeface="Calibri"/>
            </a:endParaRPr>
          </a:p>
        </p:txBody>
      </p:sp>
      <p:sp>
        <p:nvSpPr>
          <p:cNvPr id="271" name="Shape 27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b="1" dirty="0"/>
              <a:t>هدف گذاری SMART</a:t>
            </a:r>
            <a:endParaRPr b="1" dirty="0"/>
          </a:p>
          <a:p>
            <a:pPr marL="0" lvl="0" indent="0">
              <a:spcBef>
                <a:spcPts val="1600"/>
              </a:spcBef>
              <a:spcAft>
                <a:spcPts val="0"/>
              </a:spcAft>
              <a:buNone/>
            </a:pPr>
            <a:r>
              <a:rPr lang="en" b="1" dirty="0"/>
              <a:t>Specific</a:t>
            </a:r>
            <a:endParaRPr b="1" dirty="0"/>
          </a:p>
          <a:p>
            <a:pPr marL="0" lvl="0" indent="0">
              <a:spcBef>
                <a:spcPts val="1600"/>
              </a:spcBef>
              <a:spcAft>
                <a:spcPts val="0"/>
              </a:spcAft>
              <a:buNone/>
            </a:pPr>
            <a:r>
              <a:rPr lang="en" b="1" dirty="0"/>
              <a:t>Measurable</a:t>
            </a:r>
            <a:endParaRPr b="1" dirty="0"/>
          </a:p>
          <a:p>
            <a:pPr marL="0" lvl="0" indent="0">
              <a:spcBef>
                <a:spcPts val="1600"/>
              </a:spcBef>
              <a:spcAft>
                <a:spcPts val="0"/>
              </a:spcAft>
              <a:buNone/>
            </a:pPr>
            <a:r>
              <a:rPr lang="en" b="1" dirty="0"/>
              <a:t>Achievable</a:t>
            </a:r>
            <a:endParaRPr b="1" dirty="0"/>
          </a:p>
          <a:p>
            <a:pPr marL="0" lvl="0" indent="0">
              <a:spcBef>
                <a:spcPts val="1600"/>
              </a:spcBef>
              <a:spcAft>
                <a:spcPts val="0"/>
              </a:spcAft>
              <a:buNone/>
            </a:pPr>
            <a:r>
              <a:rPr lang="en" b="1" dirty="0"/>
              <a:t>Relevant</a:t>
            </a:r>
            <a:endParaRPr b="1" dirty="0"/>
          </a:p>
          <a:p>
            <a:pPr marL="0" lvl="0" indent="0" rtl="0">
              <a:spcBef>
                <a:spcPts val="1600"/>
              </a:spcBef>
              <a:spcAft>
                <a:spcPts val="1600"/>
              </a:spcAft>
              <a:buNone/>
            </a:pPr>
            <a:r>
              <a:rPr lang="en" b="1" dirty="0"/>
              <a:t>Time Bound</a:t>
            </a:r>
            <a:endParaRP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هدف گذاری و نتایج مورد انتظار</a:t>
            </a:r>
            <a:endParaRPr dirty="0">
              <a:latin typeface="Calibri"/>
              <a:ea typeface="Calibri"/>
              <a:cs typeface="B Titr" panose="00000700000000000000" pitchFamily="2" charset="-78"/>
              <a:sym typeface="Calibri"/>
            </a:endParaRPr>
          </a:p>
        </p:txBody>
      </p:sp>
      <p:sp>
        <p:nvSpPr>
          <p:cNvPr id="277" name="Shape 27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dirty="0">
                <a:cs typeface="B Nazanin" panose="00000400000000000000" pitchFamily="2" charset="-78"/>
              </a:rPr>
              <a:t>هدف 1 ساله</a:t>
            </a:r>
            <a:endParaRPr dirty="0">
              <a:cs typeface="B Nazanin" panose="00000400000000000000" pitchFamily="2" charset="-78"/>
            </a:endParaRPr>
          </a:p>
          <a:p>
            <a:pPr marL="457200" lvl="0" indent="-311150" algn="r" rtl="1">
              <a:spcBef>
                <a:spcPts val="1600"/>
              </a:spcBef>
              <a:spcAft>
                <a:spcPts val="0"/>
              </a:spcAft>
              <a:buSzPts val="1300"/>
              <a:buAutoNum type="arabicPeriod"/>
            </a:pPr>
            <a:r>
              <a:rPr lang="en" dirty="0">
                <a:cs typeface="B Nazanin" panose="00000400000000000000" pitchFamily="2" charset="-78"/>
              </a:rPr>
              <a:t>رسیدن به 1 محصول نشر شده بین المللی که توانسته باشد :</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برای بازی های موبایلی پولی به حداقل فروش 20 هزار دلار برسد.</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برای بازی های موبایلی F2P به حداقل فروش 30 هزار دلار برسد.</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برای بازی های رایانه ای شخصی به حداقل فروش 20 هزار دلار برسد.</a:t>
            </a:r>
            <a:endParaRPr dirty="0">
              <a:cs typeface="B Nazanin" panose="00000400000000000000" pitchFamily="2" charset="-78"/>
            </a:endParaRPr>
          </a:p>
          <a:p>
            <a:pPr marL="0" lvl="0" indent="0" algn="r" rtl="1">
              <a:spcBef>
                <a:spcPts val="1600"/>
              </a:spcBef>
              <a:spcAft>
                <a:spcPts val="0"/>
              </a:spcAft>
              <a:buNone/>
            </a:pPr>
            <a:r>
              <a:rPr lang="en" dirty="0">
                <a:cs typeface="B Nazanin" panose="00000400000000000000" pitchFamily="2" charset="-78"/>
              </a:rPr>
              <a:t>اهداف 3 ساله</a:t>
            </a:r>
            <a:endParaRPr dirty="0">
              <a:cs typeface="B Nazanin" panose="00000400000000000000" pitchFamily="2" charset="-78"/>
            </a:endParaRPr>
          </a:p>
          <a:p>
            <a:pPr marL="457200" lvl="0" indent="-311150" algn="r" rtl="1">
              <a:spcBef>
                <a:spcPts val="1600"/>
              </a:spcBef>
              <a:spcAft>
                <a:spcPts val="0"/>
              </a:spcAft>
              <a:buSzPts val="1300"/>
              <a:buAutoNum type="arabicPeriod"/>
            </a:pPr>
            <a:r>
              <a:rPr lang="en" dirty="0">
                <a:cs typeface="B Nazanin" panose="00000400000000000000" pitchFamily="2" charset="-78"/>
              </a:rPr>
              <a:t>رسیدن به 1 ناشر ایرانی با حداقل 2 محصول با شرایط ذکر شده فوق </a:t>
            </a:r>
            <a:r>
              <a:rPr lang="en" dirty="0" smtClean="0">
                <a:cs typeface="B Nazanin" panose="00000400000000000000" pitchFamily="2" charset="-78"/>
              </a:rPr>
              <a:t>)ایجاد </a:t>
            </a:r>
            <a:r>
              <a:rPr lang="en" dirty="0">
                <a:cs typeface="B Nazanin" panose="00000400000000000000" pitchFamily="2" charset="-78"/>
              </a:rPr>
              <a:t>یک ناشر موفق بین </a:t>
            </a:r>
            <a:r>
              <a:rPr lang="en" dirty="0" smtClean="0">
                <a:cs typeface="B Nazanin" panose="00000400000000000000" pitchFamily="2" charset="-78"/>
              </a:rPr>
              <a:t>المللی(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رسیدن به حداقل 5 محصول ایرانی با انتشار موفق بین المللی </a:t>
            </a:r>
            <a:r>
              <a:rPr lang="en" dirty="0" smtClean="0">
                <a:cs typeface="B Nazanin" panose="00000400000000000000" pitchFamily="2" charset="-78"/>
              </a:rPr>
              <a:t>)معیارهای </a:t>
            </a:r>
            <a:r>
              <a:rPr lang="en" dirty="0">
                <a:cs typeface="B Nazanin" panose="00000400000000000000" pitchFamily="2" charset="-78"/>
              </a:rPr>
              <a:t>مورد ذکر شده در هدف 1 </a:t>
            </a:r>
            <a:r>
              <a:rPr lang="en" dirty="0" smtClean="0">
                <a:cs typeface="B Nazanin" panose="00000400000000000000" pitchFamily="2" charset="-78"/>
              </a:rPr>
              <a:t>ساله(</a:t>
            </a:r>
            <a:endParaRPr dirty="0">
              <a:cs typeface="B Nazanin" panose="00000400000000000000" pitchFamily="2" charset="-78"/>
            </a:endParaRPr>
          </a:p>
          <a:p>
            <a:pPr marL="0" lvl="0" indent="0" algn="r" rtl="1">
              <a:spcBef>
                <a:spcPts val="1600"/>
              </a:spcBef>
              <a:spcAft>
                <a:spcPts val="0"/>
              </a:spcAft>
              <a:buNone/>
            </a:pPr>
            <a:endParaRPr dirty="0">
              <a:cs typeface="B Nazanin" panose="00000400000000000000" pitchFamily="2" charset="-78"/>
            </a:endParaRPr>
          </a:p>
          <a:p>
            <a:pPr marL="0" lvl="0" indent="0" algn="r" rtl="1">
              <a:spcBef>
                <a:spcPts val="1600"/>
              </a:spcBef>
              <a:spcAft>
                <a:spcPts val="1600"/>
              </a:spcAft>
              <a:buNone/>
            </a:pPr>
            <a:endParaRPr dirty="0">
              <a:cs typeface="B Nazanin" panose="00000400000000000000"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متریک های ارزیابی موفقیت طرح</a:t>
            </a:r>
            <a:endParaRPr dirty="0">
              <a:latin typeface="Calibri"/>
              <a:ea typeface="Calibri"/>
              <a:cs typeface="B Titr" panose="00000700000000000000" pitchFamily="2" charset="-78"/>
              <a:sym typeface="Calibri"/>
            </a:endParaRPr>
          </a:p>
        </p:txBody>
      </p:sp>
      <p:sp>
        <p:nvSpPr>
          <p:cNvPr id="283" name="Shape 28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dirty="0">
                <a:cs typeface="B Nazanin" panose="00000400000000000000" pitchFamily="2" charset="-78"/>
              </a:rPr>
              <a:t>متریک های کمی ارزیابی موفقیت طرح پس از 3 سال اجرا:</a:t>
            </a:r>
            <a:endParaRPr dirty="0">
              <a:cs typeface="B Nazanin" panose="00000400000000000000" pitchFamily="2" charset="-78"/>
            </a:endParaRPr>
          </a:p>
          <a:p>
            <a:pPr marL="457200" lvl="0" indent="-311150" algn="r" rtl="1">
              <a:spcBef>
                <a:spcPts val="1600"/>
              </a:spcBef>
              <a:spcAft>
                <a:spcPts val="0"/>
              </a:spcAft>
              <a:buSzPts val="1300"/>
              <a:buAutoNum type="arabicPeriod"/>
            </a:pPr>
            <a:r>
              <a:rPr lang="en" dirty="0">
                <a:cs typeface="B Nazanin" panose="00000400000000000000" pitchFamily="2" charset="-78"/>
              </a:rPr>
              <a:t>تعداد شرکت های ناشر با حداقل 1 محصول موفق بین المللی </a:t>
            </a:r>
            <a:r>
              <a:rPr lang="en" dirty="0" smtClean="0">
                <a:cs typeface="B Nazanin" panose="00000400000000000000" pitchFamily="2" charset="-78"/>
              </a:rPr>
              <a:t>)ورود </a:t>
            </a:r>
            <a:r>
              <a:rPr lang="en" dirty="0">
                <a:cs typeface="B Nazanin" panose="00000400000000000000" pitchFamily="2" charset="-78"/>
              </a:rPr>
              <a:t>به گروه ناشران بین </a:t>
            </a:r>
            <a:r>
              <a:rPr lang="en" dirty="0" smtClean="0">
                <a:cs typeface="B Nazanin" panose="00000400000000000000" pitchFamily="2" charset="-78"/>
              </a:rPr>
              <a:t>المللی(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تعداد شرکت های ناشر با بیش از 1 محصول موفق بین المللی </a:t>
            </a:r>
            <a:r>
              <a:rPr lang="en" dirty="0" smtClean="0">
                <a:cs typeface="B Nazanin" panose="00000400000000000000" pitchFamily="2" charset="-78"/>
              </a:rPr>
              <a:t>) </a:t>
            </a:r>
            <a:r>
              <a:rPr lang="en" dirty="0">
                <a:cs typeface="B Nazanin" panose="00000400000000000000" pitchFamily="2" charset="-78"/>
              </a:rPr>
              <a:t>تثبیت جایگاه به عنوان ناشر بین </a:t>
            </a:r>
            <a:r>
              <a:rPr lang="en" dirty="0" smtClean="0">
                <a:cs typeface="B Nazanin" panose="00000400000000000000" pitchFamily="2" charset="-78"/>
              </a:rPr>
              <a:t>المللی(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تعداد کل بازی های نشر شده ایرانی در بازار بین المللی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حجم درآمد کلی حاصل از نشر بین المللی محصولات ایرانی</a:t>
            </a:r>
            <a:endParaRPr dirty="0">
              <a:cs typeface="B Nazanin" panose="00000400000000000000"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شورای نظارت و تصمیم گیری</a:t>
            </a:r>
            <a:endParaRPr dirty="0">
              <a:latin typeface="Calibri"/>
              <a:ea typeface="Calibri"/>
              <a:cs typeface="B Titr" panose="00000700000000000000" pitchFamily="2" charset="-78"/>
              <a:sym typeface="Calibri"/>
            </a:endParaRPr>
          </a:p>
        </p:txBody>
      </p:sp>
      <p:sp>
        <p:nvSpPr>
          <p:cNvPr id="289" name="Shape 28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Mitra" panose="00000400000000000000" pitchFamily="2" charset="-78"/>
              </a:rPr>
              <a:t>به منظور به روزرسانی های سیاست گذاری های کلان این طرح و نیز تصمیم گیری های کلان سالیانه شورای متشکل از افراد زیر تشکیل خواهد گردید:</a:t>
            </a:r>
            <a:endParaRPr dirty="0">
              <a:cs typeface="B Mitra" panose="00000400000000000000" pitchFamily="2" charset="-78"/>
            </a:endParaRPr>
          </a:p>
          <a:p>
            <a:pPr marL="914400" lvl="1" indent="-298450" algn="r" rtl="1">
              <a:spcBef>
                <a:spcPts val="0"/>
              </a:spcBef>
              <a:spcAft>
                <a:spcPts val="0"/>
              </a:spcAft>
              <a:buSzPts val="1100"/>
              <a:buAutoNum type="alphaLcPeriod"/>
            </a:pPr>
            <a:r>
              <a:rPr lang="en" dirty="0">
                <a:cs typeface="B Mitra" panose="00000400000000000000" pitchFamily="2" charset="-78"/>
              </a:rPr>
              <a:t>مدیرعامل بنیاد ملی بازی های رایانه ای</a:t>
            </a:r>
            <a:endParaRPr dirty="0">
              <a:cs typeface="B Mitra" panose="00000400000000000000" pitchFamily="2" charset="-78"/>
            </a:endParaRPr>
          </a:p>
          <a:p>
            <a:pPr marL="914400" lvl="1" indent="-298450" algn="r" rtl="1">
              <a:spcBef>
                <a:spcPts val="0"/>
              </a:spcBef>
              <a:spcAft>
                <a:spcPts val="0"/>
              </a:spcAft>
              <a:buSzPts val="1100"/>
              <a:buAutoNum type="alphaLcPeriod"/>
            </a:pPr>
            <a:r>
              <a:rPr lang="en" dirty="0">
                <a:cs typeface="B Mitra" panose="00000400000000000000" pitchFamily="2" charset="-78"/>
              </a:rPr>
              <a:t>معاونت حمایت بنیاد ملی بازی های رایانه ای</a:t>
            </a:r>
            <a:endParaRPr dirty="0">
              <a:cs typeface="B Mitra" panose="00000400000000000000" pitchFamily="2" charset="-78"/>
            </a:endParaRPr>
          </a:p>
          <a:p>
            <a:pPr marL="914400" lvl="1" indent="-298450" algn="r" rtl="1">
              <a:spcBef>
                <a:spcPts val="0"/>
              </a:spcBef>
              <a:spcAft>
                <a:spcPts val="0"/>
              </a:spcAft>
              <a:buSzPts val="1100"/>
              <a:buAutoNum type="alphaLcPeriod"/>
            </a:pPr>
            <a:r>
              <a:rPr lang="en" dirty="0">
                <a:cs typeface="B Mitra" panose="00000400000000000000" pitchFamily="2" charset="-78"/>
              </a:rPr>
              <a:t>دو متخصص بازی سازی با معرفی رسمی خانه بازی ایران</a:t>
            </a:r>
            <a:endParaRPr dirty="0">
              <a:cs typeface="B Mitra" panose="00000400000000000000" pitchFamily="2" charset="-78"/>
            </a:endParaRPr>
          </a:p>
          <a:p>
            <a:pPr marL="457200" lvl="0" indent="-311150" algn="r" rtl="1">
              <a:spcBef>
                <a:spcPts val="0"/>
              </a:spcBef>
              <a:spcAft>
                <a:spcPts val="0"/>
              </a:spcAft>
              <a:buSzPts val="1300"/>
              <a:buAutoNum type="arabicPeriod"/>
            </a:pPr>
            <a:r>
              <a:rPr lang="en" dirty="0">
                <a:cs typeface="B Mitra" panose="00000400000000000000" pitchFamily="2" charset="-78"/>
              </a:rPr>
              <a:t>وظایف این شورا عبارت خواهد بود از:</a:t>
            </a:r>
            <a:endParaRPr dirty="0">
              <a:cs typeface="B Mitra" panose="00000400000000000000" pitchFamily="2" charset="-78"/>
            </a:endParaRPr>
          </a:p>
          <a:p>
            <a:pPr marL="914400" lvl="1" indent="-298450" algn="r" rtl="1">
              <a:spcBef>
                <a:spcPts val="0"/>
              </a:spcBef>
              <a:spcAft>
                <a:spcPts val="0"/>
              </a:spcAft>
              <a:buSzPts val="1100"/>
              <a:buAutoNum type="alphaLcPeriod"/>
            </a:pPr>
            <a:r>
              <a:rPr lang="en" dirty="0">
                <a:cs typeface="B Mitra" panose="00000400000000000000" pitchFamily="2" charset="-78"/>
              </a:rPr>
              <a:t>تصمیم گیری در مورد میزان اعتبار تخصیصی سالیانه به طرح بر مبنای بودجه </a:t>
            </a:r>
            <a:endParaRPr dirty="0">
              <a:cs typeface="B Mitra" panose="00000400000000000000" pitchFamily="2" charset="-78"/>
            </a:endParaRPr>
          </a:p>
          <a:p>
            <a:pPr marL="914400" lvl="1" indent="-298450" algn="r" rtl="1">
              <a:spcBef>
                <a:spcPts val="0"/>
              </a:spcBef>
              <a:spcAft>
                <a:spcPts val="0"/>
              </a:spcAft>
              <a:buSzPts val="1100"/>
              <a:buAutoNum type="alphaLcPeriod"/>
            </a:pPr>
            <a:r>
              <a:rPr lang="en" dirty="0">
                <a:cs typeface="B Mitra" panose="00000400000000000000" pitchFamily="2" charset="-78"/>
              </a:rPr>
              <a:t>تعیین بازه های زمانی اعلام فراخوان</a:t>
            </a:r>
            <a:endParaRPr dirty="0">
              <a:cs typeface="B Mitra" panose="00000400000000000000" pitchFamily="2" charset="-78"/>
            </a:endParaRPr>
          </a:p>
          <a:p>
            <a:pPr marL="914400" lvl="1" indent="-298450" algn="r" rtl="1">
              <a:spcBef>
                <a:spcPts val="0"/>
              </a:spcBef>
              <a:spcAft>
                <a:spcPts val="0"/>
              </a:spcAft>
              <a:buSzPts val="1100"/>
              <a:buAutoNum type="alphaLcPeriod"/>
            </a:pPr>
            <a:r>
              <a:rPr lang="en" dirty="0">
                <a:cs typeface="B Mitra" panose="00000400000000000000" pitchFamily="2" charset="-78"/>
              </a:rPr>
              <a:t>نظارت بر روند کلی طرح و داوری های انجام شده و صحت سنجی فرآیند</a:t>
            </a:r>
            <a:endParaRPr dirty="0">
              <a:cs typeface="B Mitra" panose="00000400000000000000" pitchFamily="2" charset="-78"/>
            </a:endParaRPr>
          </a:p>
          <a:p>
            <a:pPr marL="914400" lvl="1" indent="-298450" algn="r" rtl="1">
              <a:spcBef>
                <a:spcPts val="0"/>
              </a:spcBef>
              <a:spcAft>
                <a:spcPts val="0"/>
              </a:spcAft>
              <a:buSzPts val="1100"/>
              <a:buAutoNum type="alphaLcPeriod"/>
            </a:pPr>
            <a:r>
              <a:rPr lang="en" dirty="0">
                <a:cs typeface="B Mitra" panose="00000400000000000000" pitchFamily="2" charset="-78"/>
              </a:rPr>
              <a:t>ارزیابی میزان موفقیت طرح، چالش های موجود و ارائه پیشنهادات کلان</a:t>
            </a:r>
            <a:endParaRPr dirty="0">
              <a:cs typeface="B Mitra" panose="00000400000000000000"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شورای کارشناسی</a:t>
            </a:r>
            <a:endParaRPr dirty="0">
              <a:latin typeface="Calibri"/>
              <a:ea typeface="Calibri"/>
              <a:cs typeface="B Titr" panose="00000700000000000000" pitchFamily="2" charset="-78"/>
              <a:sym typeface="Calibri"/>
            </a:endParaRPr>
          </a:p>
        </p:txBody>
      </p:sp>
      <p:sp>
        <p:nvSpPr>
          <p:cNvPr id="295" name="Shape 29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dirty="0">
                <a:cs typeface="B Nazanin" panose="00000400000000000000" pitchFamily="2" charset="-78"/>
              </a:rPr>
              <a:t>اعضای شورای کارشناسی موظف به داوری اولیه محصولات ارسال شده پیش از ارسال و تایید کمینه کیفیت طرح های فرستاده شده هستند.</a:t>
            </a:r>
            <a:endParaRPr dirty="0">
              <a:cs typeface="B Nazanin" panose="00000400000000000000" pitchFamily="2" charset="-78"/>
            </a:endParaRPr>
          </a:p>
          <a:p>
            <a:pPr marL="0" lvl="0" indent="0" algn="r" rtl="1">
              <a:spcBef>
                <a:spcPts val="1600"/>
              </a:spcBef>
              <a:spcAft>
                <a:spcPts val="0"/>
              </a:spcAft>
              <a:buNone/>
            </a:pPr>
            <a:endParaRPr dirty="0">
              <a:cs typeface="B Nazanin" panose="00000400000000000000" pitchFamily="2" charset="-78"/>
            </a:endParaRPr>
          </a:p>
          <a:p>
            <a:pPr marL="0" lvl="0" indent="0" algn="r" rtl="1">
              <a:spcBef>
                <a:spcPts val="1600"/>
              </a:spcBef>
              <a:spcAft>
                <a:spcPts val="1600"/>
              </a:spcAft>
              <a:buNone/>
            </a:pPr>
            <a:r>
              <a:rPr lang="en" dirty="0">
                <a:cs typeface="B Nazanin" panose="00000400000000000000" pitchFamily="2" charset="-78"/>
              </a:rPr>
              <a:t>اعضای این شورا به مدت 1 سال به پیشنهاد معاونت حمایت و تایید شورای نظارت و تصمیم گیری منصوب خواهند شد.</a:t>
            </a:r>
            <a:endParaRPr dirty="0">
              <a:cs typeface="B Nazanin" panose="00000400000000000000"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2000" dirty="0">
                <a:latin typeface="Calibri"/>
                <a:ea typeface="Calibri"/>
                <a:cs typeface="B Titr" panose="00000700000000000000" pitchFamily="2" charset="-78"/>
                <a:sym typeface="Calibri"/>
              </a:rPr>
              <a:t>چالش های کنونی ناشران ایرانی برای نشر محصول خود در بازار بین المللی</a:t>
            </a:r>
            <a:endParaRPr sz="2000" dirty="0">
              <a:latin typeface="Calibri"/>
              <a:ea typeface="Calibri"/>
              <a:cs typeface="B Titr" panose="00000700000000000000" pitchFamily="2" charset="-78"/>
              <a:sym typeface="Calibri"/>
            </a:endParaRPr>
          </a:p>
        </p:txBody>
      </p:sp>
      <p:sp>
        <p:nvSpPr>
          <p:cNvPr id="142" name="Shape 14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نیاز به ثبت شرکت بین المللی و داشتن حساب بانکی خارجی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عدم شناخت از اکوسیستم بازار بین المللی </a:t>
            </a:r>
            <a:r>
              <a:rPr lang="en" dirty="0" smtClean="0">
                <a:cs typeface="B Nazanin" panose="00000400000000000000" pitchFamily="2" charset="-78"/>
              </a:rPr>
              <a:t>) </a:t>
            </a:r>
            <a:r>
              <a:rPr lang="en" dirty="0">
                <a:cs typeface="B Nazanin" panose="00000400000000000000" pitchFamily="2" charset="-78"/>
              </a:rPr>
              <a:t>شامل ژانرهای محبوب، چگونگی trend شدن، چگونگی پیدا کردن visibility و </a:t>
            </a:r>
            <a:r>
              <a:rPr lang="en" dirty="0" smtClean="0">
                <a:cs typeface="B Nazanin" panose="00000400000000000000" pitchFamily="2" charset="-78"/>
              </a:rPr>
              <a:t>غیره(</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عدم شناخت در مورد تناسب بازی با بازار </a:t>
            </a:r>
            <a:r>
              <a:rPr lang="en" dirty="0" smtClean="0">
                <a:cs typeface="B Nazanin" panose="00000400000000000000" pitchFamily="2" charset="-78"/>
              </a:rPr>
              <a:t>هدف)بازاری </a:t>
            </a:r>
            <a:r>
              <a:rPr lang="en" dirty="0">
                <a:cs typeface="B Nazanin" panose="00000400000000000000" pitchFamily="2" charset="-78"/>
              </a:rPr>
              <a:t>که لانچ بازی را باید از آنجا شروع کنند کجا خواهد بود؟ در چه بازارهایی شانس موفقیت بالاتری دارند؟ معیارها چیست</a:t>
            </a:r>
            <a:r>
              <a:rPr lang="en" dirty="0" smtClean="0">
                <a:cs typeface="B Nazanin" panose="00000400000000000000" pitchFamily="2" charset="-78"/>
              </a:rPr>
              <a:t>؟(</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نبود محتوای با کیفیت و قابل رقابت در هنگام عرضه در بازار بین المللی</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هزینه بالا برای جذب مخاطب در مقایسه با بازار داخلی </a:t>
            </a:r>
            <a:r>
              <a:rPr lang="en" dirty="0" smtClean="0">
                <a:cs typeface="B Nazanin" panose="00000400000000000000" pitchFamily="2" charset="-78"/>
              </a:rPr>
              <a:t>) </a:t>
            </a:r>
            <a:r>
              <a:rPr lang="en" dirty="0">
                <a:cs typeface="B Nazanin" panose="00000400000000000000" pitchFamily="2" charset="-78"/>
              </a:rPr>
              <a:t>هزینه جذب مخاطب حداقل 80 سنت یا 1 دلار برای مارکت های معمولی تر خواهد بود. این عدد برای بازارهای آمریکای شمالی به بالای 4 دلار به ازای هر کاربر افزایش پیدا </a:t>
            </a:r>
            <a:r>
              <a:rPr lang="en" dirty="0" smtClean="0">
                <a:cs typeface="B Nazanin" panose="00000400000000000000" pitchFamily="2" charset="-78"/>
              </a:rPr>
              <a:t>میکند(</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عدم شناسایی funnel های باکیفیت و موثر جذب مخاطب</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نیاز به وجود ارتباطات قوی یا پرداخت هزینه برای انجام امور مربوط به PR</a:t>
            </a:r>
            <a:endParaRPr dirty="0">
              <a:cs typeface="B Nazanin" panose="00000400000000000000"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نکته پایانی</a:t>
            </a:r>
            <a:endParaRPr dirty="0">
              <a:latin typeface="Calibri"/>
              <a:ea typeface="Calibri"/>
              <a:cs typeface="B Titr" panose="00000700000000000000" pitchFamily="2" charset="-78"/>
              <a:sym typeface="Calibri"/>
            </a:endParaRPr>
          </a:p>
        </p:txBody>
      </p:sp>
      <p:sp>
        <p:nvSpPr>
          <p:cNvPr id="301" name="Shape 30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r" rtl="1">
              <a:spcBef>
                <a:spcPts val="0"/>
              </a:spcBef>
              <a:spcAft>
                <a:spcPts val="1600"/>
              </a:spcAft>
              <a:buNone/>
            </a:pPr>
            <a:r>
              <a:rPr lang="en" dirty="0">
                <a:cs typeface="B Nazanin" panose="00000400000000000000" pitchFamily="2" charset="-78"/>
              </a:rPr>
              <a:t>کلیات و جزئیات این طرح بر حسب بازخوردهای دریافتی هر 3 سال یکبار لزوماً باید مورد ویرایش و به روزرسانی قرار گیرد.</a:t>
            </a:r>
            <a:endParaRPr dirty="0">
              <a:cs typeface="B Nazanin" panose="00000400000000000000"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تعریف ناشر (1)</a:t>
            </a:r>
            <a:endParaRPr dirty="0">
              <a:latin typeface="Calibri"/>
              <a:ea typeface="Calibri"/>
              <a:cs typeface="B Titr" panose="00000700000000000000" pitchFamily="2" charset="-78"/>
              <a:sym typeface="Calibri"/>
            </a:endParaRPr>
          </a:p>
        </p:txBody>
      </p:sp>
      <p:sp>
        <p:nvSpPr>
          <p:cNvPr id="148" name="Shape 148"/>
          <p:cNvSpPr txBox="1">
            <a:spLocks noGrp="1"/>
          </p:cNvSpPr>
          <p:nvPr>
            <p:ph type="body" idx="1"/>
          </p:nvPr>
        </p:nvSpPr>
        <p:spPr>
          <a:xfrm>
            <a:off x="819150" y="1714500"/>
            <a:ext cx="7505700" cy="2724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dirty="0">
                <a:cs typeface="B Nazanin" panose="00000400000000000000" pitchFamily="2" charset="-78"/>
              </a:rPr>
              <a:t>ناشر بازی های ویدیویی شرکتی است که:</a:t>
            </a:r>
            <a:endParaRPr dirty="0">
              <a:cs typeface="B Nazanin" panose="00000400000000000000" pitchFamily="2" charset="-78"/>
            </a:endParaRPr>
          </a:p>
          <a:p>
            <a:pPr marL="457200" lvl="0" indent="-311150" algn="r" rtl="1">
              <a:spcBef>
                <a:spcPts val="1600"/>
              </a:spcBef>
              <a:spcAft>
                <a:spcPts val="0"/>
              </a:spcAft>
              <a:buSzPts val="1300"/>
              <a:buAutoNum type="arabicPeriod"/>
            </a:pPr>
            <a:r>
              <a:rPr lang="en" dirty="0">
                <a:cs typeface="B Nazanin" panose="00000400000000000000" pitchFamily="2" charset="-78"/>
              </a:rPr>
              <a:t>از منظر اقتصادی، تیم توسعه </a:t>
            </a:r>
            <a:r>
              <a:rPr lang="en" dirty="0" smtClean="0">
                <a:cs typeface="B Nazanin" panose="00000400000000000000" pitchFamily="2" charset="-78"/>
              </a:rPr>
              <a:t>دهنده)داخل </a:t>
            </a:r>
            <a:r>
              <a:rPr lang="en" dirty="0">
                <a:cs typeface="B Nazanin" panose="00000400000000000000" pitchFamily="2" charset="-78"/>
              </a:rPr>
              <a:t>شرکت یا خارجی و سوم </a:t>
            </a:r>
            <a:r>
              <a:rPr lang="en" dirty="0" smtClean="0">
                <a:cs typeface="B Nazanin" panose="00000400000000000000" pitchFamily="2" charset="-78"/>
              </a:rPr>
              <a:t>شخص </a:t>
            </a:r>
            <a:r>
              <a:rPr lang="en" dirty="0">
                <a:cs typeface="B Nazanin" panose="00000400000000000000" pitchFamily="2" charset="-78"/>
              </a:rPr>
              <a:t>ای را به منظور انتشار محصول خود مورد پشتیبانی قرار میدهد. این پشتیبانی میتواند مستقیما از طریق تزریق پول در زمان توسعه، پوشش نیروی انسانی یا پوشش هزینه های مارکتینگ پس از عرضه باشد.</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ناشران، وظیفه مارکتینگ، جذب مخاطب و تبلیغات بازی را برای نشر در بازار هدف بر عهده خواهند داشت. </a:t>
            </a:r>
            <a:endParaRPr dirty="0">
              <a:cs typeface="B Nazanin" panose="00000400000000000000" pitchFamily="2" charset="-78"/>
            </a:endParaRPr>
          </a:p>
          <a:p>
            <a:pPr marL="457200" lvl="0" indent="-311150" algn="r" rtl="1">
              <a:spcBef>
                <a:spcPts val="0"/>
              </a:spcBef>
              <a:spcAft>
                <a:spcPts val="0"/>
              </a:spcAft>
              <a:buSzPts val="1300"/>
              <a:buAutoNum type="arabicPeriod"/>
            </a:pPr>
            <a:r>
              <a:rPr lang="en" dirty="0">
                <a:cs typeface="B Nazanin" panose="00000400000000000000" pitchFamily="2" charset="-78"/>
              </a:rPr>
              <a:t>در قبال کارهای انجام شده توسط ناشر، اغلب آنها از درآمد خالص ایجاد شده توسط محصول درصدی را به عنوان سهم درآمدی خود برخواهند داشت. </a:t>
            </a:r>
            <a:endParaRPr dirty="0">
              <a:cs typeface="B Nazanin" panose="00000400000000000000" pitchFamily="2" charset="-78"/>
            </a:endParaRPr>
          </a:p>
          <a:p>
            <a:pPr marL="0" lvl="0" indent="0" algn="r" rtl="0">
              <a:spcBef>
                <a:spcPts val="1600"/>
              </a:spcBef>
              <a:spcAft>
                <a:spcPts val="0"/>
              </a:spcAft>
              <a:buNone/>
            </a:pPr>
            <a:r>
              <a:rPr lang="en" dirty="0">
                <a:cs typeface="B Nazanin" panose="00000400000000000000" pitchFamily="2" charset="-78"/>
              </a:rPr>
              <a:t>1. </a:t>
            </a:r>
            <a:r>
              <a:rPr lang="en" u="sng" dirty="0">
                <a:solidFill>
                  <a:schemeClr val="hlink"/>
                </a:solidFill>
                <a:cs typeface="B Nazanin" panose="00000400000000000000" pitchFamily="2" charset="-78"/>
                <a:hlinkClick r:id="rId3"/>
              </a:rPr>
              <a:t>https://www.gamasutra.com/view/news/125417/Opinion_Why_Do_Games_Publishers_Exist.php</a:t>
            </a:r>
            <a:endParaRPr dirty="0">
              <a:cs typeface="B Nazanin" panose="00000400000000000000" pitchFamily="2" charset="-78"/>
            </a:endParaRPr>
          </a:p>
          <a:p>
            <a:pPr marL="0" lvl="0" indent="0" algn="r" rtl="0">
              <a:spcBef>
                <a:spcPts val="1600"/>
              </a:spcBef>
              <a:spcAft>
                <a:spcPts val="0"/>
              </a:spcAft>
              <a:buNone/>
            </a:pPr>
            <a:r>
              <a:rPr lang="en" dirty="0">
                <a:cs typeface="B Nazanin" panose="00000400000000000000" pitchFamily="2" charset="-78"/>
              </a:rPr>
              <a:t>2. </a:t>
            </a:r>
            <a:r>
              <a:rPr lang="en" u="sng" dirty="0">
                <a:solidFill>
                  <a:schemeClr val="hlink"/>
                </a:solidFill>
                <a:cs typeface="B Nazanin" panose="00000400000000000000" pitchFamily="2" charset="-78"/>
                <a:hlinkClick r:id="rId4"/>
              </a:rPr>
              <a:t>http://www.insidejobs.com/careers/game-publisher</a:t>
            </a:r>
            <a:endParaRPr dirty="0">
              <a:cs typeface="B Nazanin" panose="00000400000000000000" pitchFamily="2" charset="-78"/>
            </a:endParaRPr>
          </a:p>
          <a:p>
            <a:pPr marL="0" lvl="0" indent="0" algn="r" rtl="0">
              <a:spcBef>
                <a:spcPts val="1600"/>
              </a:spcBef>
              <a:spcAft>
                <a:spcPts val="1600"/>
              </a:spcAft>
              <a:buNone/>
            </a:pPr>
            <a:endParaRPr dirty="0">
              <a:cs typeface="B Nazanin" panose="00000400000000000000"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تعریف ناشر (2)</a:t>
            </a:r>
            <a:endParaRPr dirty="0">
              <a:latin typeface="Calibri"/>
              <a:ea typeface="Calibri"/>
              <a:cs typeface="B Titr" panose="00000700000000000000" pitchFamily="2" charset="-78"/>
              <a:sym typeface="Calibri"/>
            </a:endParaRPr>
          </a:p>
        </p:txBody>
      </p:sp>
      <p:sp>
        <p:nvSpPr>
          <p:cNvPr id="154" name="Shape 154"/>
          <p:cNvSpPr txBox="1">
            <a:spLocks noGrp="1"/>
          </p:cNvSpPr>
          <p:nvPr>
            <p:ph type="body" idx="1"/>
          </p:nvPr>
        </p:nvSpPr>
        <p:spPr>
          <a:xfrm>
            <a:off x="819150" y="1714500"/>
            <a:ext cx="7505700" cy="2724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dirty="0">
                <a:cs typeface="B Nazanin" panose="00000400000000000000" pitchFamily="2" charset="-78"/>
              </a:rPr>
              <a:t>شرکت هایی که برای نشر محصولات خود با ناشرین خارجی کار خواهند کرد شامل طرح بسته های حمایتی نمی شوند.</a:t>
            </a:r>
            <a:endParaRPr dirty="0">
              <a:cs typeface="B Nazanin" panose="00000400000000000000" pitchFamily="2" charset="-78"/>
            </a:endParaRPr>
          </a:p>
          <a:p>
            <a:pPr marL="0" lvl="0" indent="0" algn="r" rtl="1">
              <a:spcBef>
                <a:spcPts val="1600"/>
              </a:spcBef>
              <a:spcAft>
                <a:spcPts val="0"/>
              </a:spcAft>
              <a:buNone/>
            </a:pPr>
            <a:r>
              <a:rPr lang="en" b="1" dirty="0" smtClean="0">
                <a:cs typeface="B Nazanin" panose="00000400000000000000" pitchFamily="2" charset="-78"/>
              </a:rPr>
              <a:t>ناشرانی </a:t>
            </a:r>
            <a:r>
              <a:rPr lang="en" b="1" dirty="0">
                <a:cs typeface="B Nazanin" panose="00000400000000000000" pitchFamily="2" charset="-78"/>
              </a:rPr>
              <a:t>که درخواست حمایت را خواهند داشت حتما باید مدارک ثبت شرکت خود در خارج از کشور را ارائه نمایند </a:t>
            </a:r>
            <a:r>
              <a:rPr lang="en" b="1" dirty="0" smtClean="0">
                <a:cs typeface="B Nazanin" panose="00000400000000000000" pitchFamily="2" charset="-78"/>
              </a:rPr>
              <a:t>) </a:t>
            </a:r>
            <a:r>
              <a:rPr lang="en" b="1" dirty="0">
                <a:cs typeface="B Nazanin" panose="00000400000000000000" pitchFamily="2" charset="-78"/>
              </a:rPr>
              <a:t>برای اطمینان از انتقال پول و </a:t>
            </a:r>
            <a:r>
              <a:rPr lang="en" b="1" dirty="0" smtClean="0">
                <a:cs typeface="B Nazanin" panose="00000400000000000000" pitchFamily="2" charset="-78"/>
              </a:rPr>
              <a:t>….</a:t>
            </a:r>
            <a:r>
              <a:rPr lang="fa-IR" b="1" dirty="0" smtClean="0">
                <a:cs typeface="B Nazanin" panose="00000400000000000000" pitchFamily="2" charset="-78"/>
              </a:rPr>
              <a:t>)</a:t>
            </a:r>
            <a:endParaRPr b="1" dirty="0">
              <a:cs typeface="B Nazanin" panose="00000400000000000000" pitchFamily="2" charset="-78"/>
            </a:endParaRPr>
          </a:p>
          <a:p>
            <a:pPr marL="0" lvl="0" indent="0" algn="r" rtl="1">
              <a:spcBef>
                <a:spcPts val="1600"/>
              </a:spcBef>
              <a:spcAft>
                <a:spcPts val="1600"/>
              </a:spcAft>
              <a:buNone/>
            </a:pPr>
            <a:r>
              <a:rPr lang="en" b="1" dirty="0" smtClean="0">
                <a:cs typeface="B Nazanin" panose="00000400000000000000" pitchFamily="2" charset="-78"/>
              </a:rPr>
              <a:t>استدلال</a:t>
            </a:r>
            <a:r>
              <a:rPr lang="en" b="1" dirty="0">
                <a:cs typeface="B Nazanin" panose="00000400000000000000" pitchFamily="2" charset="-78"/>
              </a:rPr>
              <a:t>:</a:t>
            </a:r>
            <a:r>
              <a:rPr lang="en" dirty="0">
                <a:cs typeface="B Nazanin" panose="00000400000000000000" pitchFamily="2" charset="-78"/>
              </a:rPr>
              <a:t> این بسته ها به منظور حمایت از شرکت های ناشر داخلی برای نشر موفق محصولات ایرانی است. به عبارت بهتر هدف طرح ایجاد ناشر موفق ایرانی است. </a:t>
            </a:r>
            <a:endParaRPr dirty="0">
              <a:cs typeface="B Nazanin" panose="000004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2000" dirty="0">
                <a:latin typeface="Calibri"/>
                <a:ea typeface="Calibri"/>
                <a:cs typeface="B Titr" panose="00000700000000000000" pitchFamily="2" charset="-78"/>
                <a:sym typeface="Calibri"/>
              </a:rPr>
              <a:t>مکانیزم ارزیابی محصول ناشر که درخواست استفاده از بسته حمایتی را دارد (1)</a:t>
            </a:r>
            <a:endParaRPr sz="2000" dirty="0">
              <a:latin typeface="Calibri"/>
              <a:ea typeface="Calibri"/>
              <a:cs typeface="B Titr" panose="00000700000000000000" pitchFamily="2" charset="-78"/>
              <a:sym typeface="Calibri"/>
            </a:endParaRPr>
          </a:p>
        </p:txBody>
      </p:sp>
      <p:sp>
        <p:nvSpPr>
          <p:cNvPr id="160" name="Shape 16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Mitra" panose="00000400000000000000" pitchFamily="2" charset="-78"/>
              </a:rPr>
              <a:t>ارسال درخواست به همراه نسخه آماده شده به زبان های مارکت هدف</a:t>
            </a:r>
            <a:endParaRPr dirty="0">
              <a:cs typeface="B Mitra" panose="00000400000000000000" pitchFamily="2" charset="-78"/>
            </a:endParaRPr>
          </a:p>
          <a:p>
            <a:pPr marL="457200" lvl="0" indent="-311150" algn="r" rtl="1">
              <a:spcBef>
                <a:spcPts val="0"/>
              </a:spcBef>
              <a:spcAft>
                <a:spcPts val="0"/>
              </a:spcAft>
              <a:buSzPts val="1300"/>
              <a:buAutoNum type="arabicPeriod"/>
            </a:pPr>
            <a:r>
              <a:rPr lang="en" dirty="0">
                <a:cs typeface="B Mitra" panose="00000400000000000000" pitchFamily="2" charset="-78"/>
              </a:rPr>
              <a:t>تهیه و ارسال Pitch document به زبان انگلیسی شامل تمامی اطلاعات مورد نیاز در مستند Pitch </a:t>
            </a:r>
            <a:r>
              <a:rPr lang="fa-IR" dirty="0" smtClean="0">
                <a:cs typeface="B Mitra" panose="00000400000000000000" pitchFamily="2" charset="-78"/>
              </a:rPr>
              <a:t>(</a:t>
            </a:r>
            <a:r>
              <a:rPr lang="en" dirty="0" smtClean="0">
                <a:cs typeface="B Mitra" panose="00000400000000000000" pitchFamily="2" charset="-78"/>
              </a:rPr>
              <a:t>همانند </a:t>
            </a:r>
            <a:r>
              <a:rPr lang="en" dirty="0">
                <a:cs typeface="B Mitra" panose="00000400000000000000" pitchFamily="2" charset="-78"/>
              </a:rPr>
              <a:t>USP، نقشه راه به روز رسانی، سورس های درآمدی و هدف گذاری و </a:t>
            </a:r>
            <a:r>
              <a:rPr lang="en" dirty="0" smtClean="0">
                <a:cs typeface="B Mitra" panose="00000400000000000000" pitchFamily="2" charset="-78"/>
              </a:rPr>
              <a:t>غیره</a:t>
            </a:r>
            <a:r>
              <a:rPr lang="fa-IR" dirty="0" smtClean="0">
                <a:cs typeface="B Mitra" panose="00000400000000000000" pitchFamily="2" charset="-78"/>
              </a:rPr>
              <a:t>)</a:t>
            </a:r>
            <a:endParaRPr dirty="0">
              <a:cs typeface="B Mitra" panose="00000400000000000000" pitchFamily="2" charset="-78"/>
            </a:endParaRPr>
          </a:p>
          <a:p>
            <a:pPr marL="457200" lvl="0" indent="-311150" algn="r" rtl="1">
              <a:spcBef>
                <a:spcPts val="0"/>
              </a:spcBef>
              <a:spcAft>
                <a:spcPts val="0"/>
              </a:spcAft>
              <a:buSzPts val="1300"/>
              <a:buAutoNum type="arabicPeriod"/>
            </a:pPr>
            <a:r>
              <a:rPr lang="en" dirty="0">
                <a:cs typeface="B Mitra" panose="00000400000000000000" pitchFamily="2" charset="-78"/>
              </a:rPr>
              <a:t>ارسال KPI های بازی در صورت Soft launch قبلی یا عرضه در بازار ایران به همراه دسترسی به پنل بازی به منظور اعتبارسنجی </a:t>
            </a:r>
            <a:r>
              <a:rPr lang="en" dirty="0" smtClean="0">
                <a:cs typeface="B Mitra" panose="00000400000000000000" pitchFamily="2" charset="-78"/>
              </a:rPr>
              <a:t>) </a:t>
            </a:r>
            <a:r>
              <a:rPr lang="en" dirty="0">
                <a:cs typeface="B Mitra" panose="00000400000000000000" pitchFamily="2" charset="-78"/>
              </a:rPr>
              <a:t>برای بازی های </a:t>
            </a:r>
            <a:r>
              <a:rPr lang="en" dirty="0" smtClean="0">
                <a:cs typeface="B Mitra" panose="00000400000000000000" pitchFamily="2" charset="-78"/>
              </a:rPr>
              <a:t>F2P</a:t>
            </a:r>
            <a:r>
              <a:rPr lang="fa-IR" dirty="0" smtClean="0">
                <a:cs typeface="B Mitra" panose="00000400000000000000" pitchFamily="2" charset="-78"/>
              </a:rPr>
              <a:t>)</a:t>
            </a:r>
            <a:endParaRPr dirty="0">
              <a:cs typeface="B Mitra" panose="00000400000000000000" pitchFamily="2" charset="-78"/>
            </a:endParaRPr>
          </a:p>
          <a:p>
            <a:pPr marL="457200" lvl="0" indent="-311150" algn="r" rtl="1">
              <a:spcBef>
                <a:spcPts val="0"/>
              </a:spcBef>
              <a:spcAft>
                <a:spcPts val="0"/>
              </a:spcAft>
              <a:buSzPts val="1300"/>
              <a:buAutoNum type="arabicPeriod"/>
            </a:pPr>
            <a:r>
              <a:rPr lang="en" dirty="0">
                <a:cs typeface="B Mitra" panose="00000400000000000000" pitchFamily="2" charset="-78"/>
              </a:rPr>
              <a:t>بررسی اولیه توسط تیم کارشناسی </a:t>
            </a:r>
            <a:r>
              <a:rPr lang="en" dirty="0" smtClean="0">
                <a:cs typeface="B Mitra" panose="00000400000000000000" pitchFamily="2" charset="-78"/>
              </a:rPr>
              <a:t>)شامل </a:t>
            </a:r>
            <a:r>
              <a:rPr lang="en" dirty="0">
                <a:cs typeface="B Mitra" panose="00000400000000000000" pitchFamily="2" charset="-78"/>
              </a:rPr>
              <a:t>3-4 نفر </a:t>
            </a:r>
            <a:r>
              <a:rPr lang="en" dirty="0" smtClean="0">
                <a:cs typeface="B Mitra" panose="00000400000000000000" pitchFamily="2" charset="-78"/>
              </a:rPr>
              <a:t>کارشناس</a:t>
            </a:r>
            <a:r>
              <a:rPr lang="fa-IR" dirty="0" smtClean="0">
                <a:cs typeface="B Mitra" panose="00000400000000000000" pitchFamily="2" charset="-78"/>
              </a:rPr>
              <a:t>)</a:t>
            </a:r>
            <a:r>
              <a:rPr lang="en" dirty="0" smtClean="0">
                <a:cs typeface="B Mitra" panose="00000400000000000000" pitchFamily="2" charset="-78"/>
              </a:rPr>
              <a:t> </a:t>
            </a:r>
            <a:r>
              <a:rPr lang="en" dirty="0">
                <a:cs typeface="B Mitra" panose="00000400000000000000" pitchFamily="2" charset="-78"/>
              </a:rPr>
              <a:t>داخلی بنیاد به منظور فیلتر کردن اولیه محصولات</a:t>
            </a:r>
            <a:endParaRPr dirty="0">
              <a:cs typeface="B Mitra" panose="00000400000000000000" pitchFamily="2" charset="-78"/>
            </a:endParaRPr>
          </a:p>
          <a:p>
            <a:pPr marL="457200" lvl="0" indent="-311150" algn="r" rtl="1">
              <a:spcBef>
                <a:spcPts val="0"/>
              </a:spcBef>
              <a:spcAft>
                <a:spcPts val="0"/>
              </a:spcAft>
              <a:buSzPts val="1300"/>
              <a:buAutoNum type="arabicPeriod"/>
            </a:pPr>
            <a:r>
              <a:rPr lang="en" dirty="0">
                <a:cs typeface="B Mitra" panose="00000400000000000000" pitchFamily="2" charset="-78"/>
              </a:rPr>
              <a:t>ارسال آثار به شبکه ای از مشاوران </a:t>
            </a:r>
            <a:r>
              <a:rPr lang="en" dirty="0" smtClean="0">
                <a:cs typeface="B Mitra" panose="00000400000000000000" pitchFamily="2" charset="-78"/>
              </a:rPr>
              <a:t>) ارزیاب</a:t>
            </a:r>
            <a:r>
              <a:rPr lang="fa-IR" dirty="0" smtClean="0">
                <a:cs typeface="B Mitra" panose="00000400000000000000" pitchFamily="2" charset="-78"/>
              </a:rPr>
              <a:t>)،</a:t>
            </a:r>
            <a:r>
              <a:rPr lang="en" dirty="0" smtClean="0">
                <a:cs typeface="B Mitra" panose="00000400000000000000" pitchFamily="2" charset="-78"/>
              </a:rPr>
              <a:t> </a:t>
            </a:r>
            <a:r>
              <a:rPr lang="en" dirty="0">
                <a:cs typeface="B Mitra" panose="00000400000000000000" pitchFamily="2" charset="-78"/>
              </a:rPr>
              <a:t>بین المللی که شناخت بهتری نسبت به مارکت هدف بیان شده دارند </a:t>
            </a:r>
            <a:r>
              <a:rPr lang="fa-IR" dirty="0" smtClean="0">
                <a:cs typeface="B Mitra" panose="00000400000000000000" pitchFamily="2" charset="-78"/>
              </a:rPr>
              <a:t>(</a:t>
            </a:r>
            <a:r>
              <a:rPr lang="en" dirty="0" smtClean="0">
                <a:cs typeface="B Mitra" panose="00000400000000000000" pitchFamily="2" charset="-78"/>
              </a:rPr>
              <a:t>آمریکا</a:t>
            </a:r>
            <a:r>
              <a:rPr lang="en" dirty="0">
                <a:cs typeface="B Mitra" panose="00000400000000000000" pitchFamily="2" charset="-78"/>
              </a:rPr>
              <a:t>، اروپا، آسیای شرقی، خاورمیانه، چین و </a:t>
            </a:r>
            <a:r>
              <a:rPr lang="en" dirty="0" smtClean="0">
                <a:cs typeface="B Mitra" panose="00000400000000000000" pitchFamily="2" charset="-78"/>
              </a:rPr>
              <a:t>غیره</a:t>
            </a:r>
            <a:r>
              <a:rPr lang="fa-IR" dirty="0" smtClean="0">
                <a:cs typeface="B Mitra" panose="00000400000000000000" pitchFamily="2" charset="-78"/>
              </a:rPr>
              <a:t>)</a:t>
            </a:r>
            <a:endParaRPr dirty="0">
              <a:cs typeface="B Mitra" panose="00000400000000000000" pitchFamily="2" charset="-78"/>
            </a:endParaRPr>
          </a:p>
          <a:p>
            <a:pPr marL="457200" lvl="0" indent="-311150" algn="r" rtl="1">
              <a:spcBef>
                <a:spcPts val="0"/>
              </a:spcBef>
              <a:spcAft>
                <a:spcPts val="0"/>
              </a:spcAft>
              <a:buSzPts val="1300"/>
              <a:buAutoNum type="arabicPeriod"/>
            </a:pPr>
            <a:r>
              <a:rPr lang="en" dirty="0">
                <a:cs typeface="B Mitra" panose="00000400000000000000" pitchFamily="2" charset="-78"/>
              </a:rPr>
              <a:t>تجمیع نتایج ارزیابی </a:t>
            </a:r>
            <a:r>
              <a:rPr lang="fa-IR" dirty="0" smtClean="0">
                <a:cs typeface="B Mitra" panose="00000400000000000000" pitchFamily="2" charset="-78"/>
              </a:rPr>
              <a:t>(</a:t>
            </a:r>
            <a:r>
              <a:rPr lang="en" dirty="0" smtClean="0">
                <a:cs typeface="B Mitra" panose="00000400000000000000" pitchFamily="2" charset="-78"/>
              </a:rPr>
              <a:t>اسلاید بعدی(</a:t>
            </a:r>
            <a:endParaRPr dirty="0">
              <a:cs typeface="B Mitra"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sz="2000" dirty="0">
                <a:latin typeface="Calibri"/>
                <a:ea typeface="Calibri"/>
                <a:cs typeface="B Titr" panose="00000700000000000000" pitchFamily="2" charset="-78"/>
                <a:sym typeface="Calibri"/>
              </a:rPr>
              <a:t>مکانیزم ارزیابی محصول ناشر که درخواست استفاده از بسته حمایتی را دارد (2)</a:t>
            </a:r>
            <a:endParaRPr sz="2000" dirty="0">
              <a:latin typeface="Calibri"/>
              <a:ea typeface="Calibri"/>
              <a:cs typeface="B Titr" panose="00000700000000000000" pitchFamily="2" charset="-78"/>
              <a:sym typeface="Calibri"/>
            </a:endParaRPr>
          </a:p>
        </p:txBody>
      </p:sp>
      <p:sp>
        <p:nvSpPr>
          <p:cNvPr id="166" name="Shape 16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r" rtl="1">
              <a:spcBef>
                <a:spcPts val="0"/>
              </a:spcBef>
              <a:spcAft>
                <a:spcPts val="0"/>
              </a:spcAft>
              <a:buSzPts val="1300"/>
              <a:buAutoNum type="arabicPeriod"/>
            </a:pPr>
            <a:r>
              <a:rPr lang="en" dirty="0">
                <a:cs typeface="B Nazanin" panose="00000400000000000000" pitchFamily="2" charset="-78"/>
              </a:rPr>
              <a:t>تجمیع نتایج </a:t>
            </a:r>
            <a:r>
              <a:rPr lang="en" dirty="0" smtClean="0">
                <a:cs typeface="B Nazanin" panose="00000400000000000000" pitchFamily="2" charset="-78"/>
              </a:rPr>
              <a:t>ارزیابی) </a:t>
            </a:r>
            <a:r>
              <a:rPr lang="en" dirty="0">
                <a:cs typeface="B Nazanin" panose="00000400000000000000" pitchFamily="2" charset="-78"/>
              </a:rPr>
              <a:t>حالاتی که ممکن است ایجاد </a:t>
            </a:r>
            <a:r>
              <a:rPr lang="en" dirty="0" smtClean="0">
                <a:cs typeface="B Nazanin" panose="00000400000000000000" pitchFamily="2" charset="-78"/>
              </a:rPr>
              <a:t>شود( </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بازی به صورت کنونی نمره آستانه قبولی را می آورد و از دید ارزیابان برای نشر در بازار بین المللی کیفیت مناسب را دارا است. در این صورت ناشر به قدم بعدی استفاده از بسته حمایتی و دریافت تسهیلات حمایتی هدایت میشود.</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بازی با انجام تغییرات قابل عرضه شناخته میشود. در این صورت تغییرات و تصحیحات به ناشر بیان شده و به وی امکان ارائه درخواست پس از انجام تغییرات داده خواهد شد. </a:t>
            </a:r>
            <a:endParaRPr dirty="0">
              <a:cs typeface="B Nazanin" panose="00000400000000000000" pitchFamily="2" charset="-78"/>
            </a:endParaRPr>
          </a:p>
          <a:p>
            <a:pPr marL="914400" lvl="1" indent="-298450" algn="r" rtl="1">
              <a:spcBef>
                <a:spcPts val="0"/>
              </a:spcBef>
              <a:spcAft>
                <a:spcPts val="0"/>
              </a:spcAft>
              <a:buSzPts val="1100"/>
              <a:buAutoNum type="alphaLcPeriod"/>
            </a:pPr>
            <a:r>
              <a:rPr lang="en" dirty="0">
                <a:cs typeface="B Nazanin" panose="00000400000000000000" pitchFamily="2" charset="-78"/>
              </a:rPr>
              <a:t>بازی به طور کلی از منظر هدف گذاری، کیفیت عمومی و بررسی رقبا فاقد شانس موفقیت در عرضه بین المللی قلمداد میشود. در این صورت درخواست ناشر ریجکت خواهد شد. </a:t>
            </a:r>
            <a:endParaRPr dirty="0">
              <a:cs typeface="B Nazanin" panose="000004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5000050" y="845600"/>
            <a:ext cx="3324900" cy="19002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dirty="0">
                <a:latin typeface="Calibri"/>
                <a:ea typeface="Calibri"/>
                <a:cs typeface="B Titr" panose="00000700000000000000" pitchFamily="2" charset="-78"/>
                <a:sym typeface="Calibri"/>
              </a:rPr>
              <a:t>فرآیند ارزیابی و خط لوله های کاری</a:t>
            </a:r>
            <a:endParaRPr dirty="0">
              <a:latin typeface="Calibri"/>
              <a:ea typeface="Calibri"/>
              <a:cs typeface="B Titr" panose="00000700000000000000" pitchFamily="2" charset="-78"/>
              <a:sym typeface="Calibri"/>
            </a:endParaRPr>
          </a:p>
        </p:txBody>
      </p:sp>
      <p:pic>
        <p:nvPicPr>
          <p:cNvPr id="172" name="Shape 172"/>
          <p:cNvPicPr preferRelativeResize="0"/>
          <p:nvPr/>
        </p:nvPicPr>
        <p:blipFill>
          <a:blip r:embed="rId3">
            <a:alphaModFix/>
          </a:blip>
          <a:stretch>
            <a:fillRect/>
          </a:stretch>
        </p:blipFill>
        <p:spPr>
          <a:xfrm>
            <a:off x="350775" y="224275"/>
            <a:ext cx="4813250" cy="4694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19150" y="221855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b="1" dirty="0">
                <a:latin typeface="Calibri"/>
                <a:ea typeface="Calibri"/>
                <a:cs typeface="B Titr" panose="00000700000000000000" pitchFamily="2" charset="-78"/>
                <a:sym typeface="Calibri"/>
              </a:rPr>
              <a:t>بسته حمایتی برای محصولات موبایلی premium</a:t>
            </a:r>
            <a:endParaRPr b="1" dirty="0">
              <a:latin typeface="Calibri"/>
              <a:ea typeface="Calibri"/>
              <a:cs typeface="B Titr" panose="00000700000000000000" pitchFamily="2" charset="-78"/>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2250</Words>
  <Application>Microsoft Office PowerPoint</Application>
  <PresentationFormat>On-screen Show (16:9)</PresentationFormat>
  <Paragraphs>147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B Mitra</vt:lpstr>
      <vt:lpstr>B Nazanin</vt:lpstr>
      <vt:lpstr>B Titr</vt:lpstr>
      <vt:lpstr>Nunito</vt:lpstr>
      <vt:lpstr>Shift</vt:lpstr>
      <vt:lpstr>تعریف بسته حمایتی از ناشران ایرانی برای نشر بین المللی بازی ها</vt:lpstr>
      <vt:lpstr>دلایل نیاز به حمایت از نشر بین المللی محصولات ایرانی</vt:lpstr>
      <vt:lpstr>چالش های کنونی ناشران ایرانی برای نشر محصول خود در بازار بین المللی</vt:lpstr>
      <vt:lpstr>تعریف ناشر (1)</vt:lpstr>
      <vt:lpstr>تعریف ناشر (2)</vt:lpstr>
      <vt:lpstr>مکانیزم ارزیابی محصول ناشر که درخواست استفاده از بسته حمایتی را دارد (1)</vt:lpstr>
      <vt:lpstr>مکانیزم ارزیابی محصول ناشر که درخواست استفاده از بسته حمایتی را دارد (2)</vt:lpstr>
      <vt:lpstr>فرآیند ارزیابی و خط لوله های کاری</vt:lpstr>
      <vt:lpstr>بسته حمایتی برای محصولات موبایلی premium</vt:lpstr>
      <vt:lpstr>عناوین حمایت های پیش از عرضه محصول</vt:lpstr>
      <vt:lpstr>عناوین حمایت های پس از عرضه محصول</vt:lpstr>
      <vt:lpstr>بسته حمایتی برای محصولات موبایلی F2P</vt:lpstr>
      <vt:lpstr>عناوین حمایت های پیش از عرضه محصول</vt:lpstr>
      <vt:lpstr>عناوین حمایت های پس از عرضه محصول</vt:lpstr>
      <vt:lpstr>بسته حمایتی برای محصولات رایانه شخصی</vt:lpstr>
      <vt:lpstr>عناوین حمایت های پیش از عرضه محصول</vt:lpstr>
      <vt:lpstr>عناوین حمایت های پس از عرضه محصول</vt:lpstr>
      <vt:lpstr>نحوه تخصیص حمایت ها)زمان بندی(</vt:lpstr>
      <vt:lpstr>شکل حقوقی حمایت</vt:lpstr>
      <vt:lpstr>دپارتمان مسئول و ساختار اجرایی مورد نیاز</vt:lpstr>
      <vt:lpstr>فرآیند اجرایی داخلی طرح</vt:lpstr>
      <vt:lpstr>ارسال درخواست)دریافت مجوز نشر(</vt:lpstr>
      <vt:lpstr>ارسال درخواست )ارسال طرح(</vt:lpstr>
      <vt:lpstr>اعتراضات و شکایات؟</vt:lpstr>
      <vt:lpstr>هدف گذاری و نتایج مورد انتظار</vt:lpstr>
      <vt:lpstr>هدف گذاری و نتایج مورد انتظار</vt:lpstr>
      <vt:lpstr>متریک های ارزیابی موفقیت طرح</vt:lpstr>
      <vt:lpstr>شورای نظارت و تصمیم گیری</vt:lpstr>
      <vt:lpstr>شورای کارشناسی</vt:lpstr>
      <vt:lpstr>نکته پایانی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تعریف بسته حمایتی از ناشران ایرانی برای نشر بین المللی بازی ها</dc:title>
  <dc:creator>Jafari</dc:creator>
  <cp:lastModifiedBy>Jafari</cp:lastModifiedBy>
  <cp:revision>2</cp:revision>
  <dcterms:modified xsi:type="dcterms:W3CDTF">2018-04-29T06:22:45Z</dcterms:modified>
</cp:coreProperties>
</file>